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8"/>
  </p:notesMasterIdLst>
  <p:sldIdLst>
    <p:sldId id="257" r:id="rId2"/>
    <p:sldId id="258" r:id="rId3"/>
    <p:sldId id="265" r:id="rId4"/>
    <p:sldId id="311" r:id="rId5"/>
    <p:sldId id="312" r:id="rId6"/>
    <p:sldId id="313" r:id="rId7"/>
    <p:sldId id="327" r:id="rId8"/>
    <p:sldId id="322" r:id="rId9"/>
    <p:sldId id="314" r:id="rId10"/>
    <p:sldId id="323" r:id="rId11"/>
    <p:sldId id="324" r:id="rId12"/>
    <p:sldId id="315" r:id="rId13"/>
    <p:sldId id="316" r:id="rId14"/>
    <p:sldId id="328" r:id="rId15"/>
    <p:sldId id="329" r:id="rId16"/>
    <p:sldId id="318" r:id="rId17"/>
    <p:sldId id="319" r:id="rId18"/>
    <p:sldId id="317" r:id="rId19"/>
    <p:sldId id="325" r:id="rId20"/>
    <p:sldId id="326" r:id="rId21"/>
    <p:sldId id="320" r:id="rId22"/>
    <p:sldId id="308" r:id="rId23"/>
    <p:sldId id="284" r:id="rId24"/>
    <p:sldId id="285" r:id="rId25"/>
    <p:sldId id="294" r:id="rId26"/>
    <p:sldId id="27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8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5E7CAC-514C-4512-AAB9-C4767CBA72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7C101D5-9007-440C-8D40-4C059C1A3201}">
      <dgm:prSet/>
      <dgm:spPr/>
      <dgm:t>
        <a:bodyPr/>
        <a:lstStyle/>
        <a:p>
          <a:r>
            <a:rPr lang="en-US"/>
            <a:t>A module is a single file (or files) that contains Python code, such as functions, classes, or variables. Eg:- math, random, os</a:t>
          </a:r>
        </a:p>
      </dgm:t>
    </dgm:pt>
    <dgm:pt modelId="{7876D646-9F01-4782-AD7A-85D5F391D15C}" type="parTrans" cxnId="{57A54ADB-A174-47F8-81F4-79C33368450B}">
      <dgm:prSet/>
      <dgm:spPr/>
      <dgm:t>
        <a:bodyPr/>
        <a:lstStyle/>
        <a:p>
          <a:endParaRPr lang="en-US"/>
        </a:p>
      </dgm:t>
    </dgm:pt>
    <dgm:pt modelId="{92D8432E-D568-4B22-AB34-87E45ECB1061}" type="sibTrans" cxnId="{57A54ADB-A174-47F8-81F4-79C33368450B}">
      <dgm:prSet/>
      <dgm:spPr/>
      <dgm:t>
        <a:bodyPr/>
        <a:lstStyle/>
        <a:p>
          <a:endParaRPr lang="en-US"/>
        </a:p>
      </dgm:t>
    </dgm:pt>
    <dgm:pt modelId="{ED0E8E16-0547-4C1C-95CF-4211192E7028}">
      <dgm:prSet/>
      <dgm:spPr/>
      <dgm:t>
        <a:bodyPr/>
        <a:lstStyle/>
        <a:p>
          <a:r>
            <a:rPr lang="en-US"/>
            <a:t>A package is a directory of Python modules, including an __init__.py file to treat the directory as a package. </a:t>
          </a:r>
        </a:p>
      </dgm:t>
    </dgm:pt>
    <dgm:pt modelId="{99AA92B0-BA44-4F33-91B1-733036570BB1}" type="parTrans" cxnId="{1B32668B-350F-41F1-B75A-A149D4CE82DC}">
      <dgm:prSet/>
      <dgm:spPr/>
      <dgm:t>
        <a:bodyPr/>
        <a:lstStyle/>
        <a:p>
          <a:endParaRPr lang="en-US"/>
        </a:p>
      </dgm:t>
    </dgm:pt>
    <dgm:pt modelId="{659D85DD-6C57-4B1D-9F7B-9CC586705769}" type="sibTrans" cxnId="{1B32668B-350F-41F1-B75A-A149D4CE82DC}">
      <dgm:prSet/>
      <dgm:spPr/>
      <dgm:t>
        <a:bodyPr/>
        <a:lstStyle/>
        <a:p>
          <a:endParaRPr lang="en-US"/>
        </a:p>
      </dgm:t>
    </dgm:pt>
    <dgm:pt modelId="{7B16ADDF-2444-41A2-A60A-F17856B42925}">
      <dgm:prSet/>
      <dgm:spPr/>
      <dgm:t>
        <a:bodyPr/>
        <a:lstStyle/>
        <a:p>
          <a:r>
            <a:rPr lang="en-US"/>
            <a:t>A library is a collection of modules that are grouped together. It may include multiple modules and packages. Eg:- NumPy, Pandas, Requests.</a:t>
          </a:r>
        </a:p>
      </dgm:t>
    </dgm:pt>
    <dgm:pt modelId="{3136777F-E155-454F-85EE-18C48A016FF1}" type="parTrans" cxnId="{3F4345B9-6091-41DC-A288-1E36C3905CE2}">
      <dgm:prSet/>
      <dgm:spPr/>
      <dgm:t>
        <a:bodyPr/>
        <a:lstStyle/>
        <a:p>
          <a:endParaRPr lang="en-US"/>
        </a:p>
      </dgm:t>
    </dgm:pt>
    <dgm:pt modelId="{B90E553C-3945-497A-AB82-85F191FE651A}" type="sibTrans" cxnId="{3F4345B9-6091-41DC-A288-1E36C3905CE2}">
      <dgm:prSet/>
      <dgm:spPr/>
      <dgm:t>
        <a:bodyPr/>
        <a:lstStyle/>
        <a:p>
          <a:endParaRPr lang="en-US"/>
        </a:p>
      </dgm:t>
    </dgm:pt>
    <dgm:pt modelId="{786C3C9F-94C1-4125-9FCC-343C078098A9}">
      <dgm:prSet/>
      <dgm:spPr/>
      <dgm:t>
        <a:bodyPr/>
        <a:lstStyle/>
        <a:p>
          <a:r>
            <a:rPr lang="en-US"/>
            <a:t>A framework is a comprehensive toolset and structure for building and deploying applications, dictating the architecture and workflow. Eg:- Django</a:t>
          </a:r>
        </a:p>
      </dgm:t>
    </dgm:pt>
    <dgm:pt modelId="{87F85202-C30B-474C-81B4-21F24602A629}" type="parTrans" cxnId="{85AD94A0-F436-4FD7-972C-35F9B5E90399}">
      <dgm:prSet/>
      <dgm:spPr/>
      <dgm:t>
        <a:bodyPr/>
        <a:lstStyle/>
        <a:p>
          <a:endParaRPr lang="en-US"/>
        </a:p>
      </dgm:t>
    </dgm:pt>
    <dgm:pt modelId="{DD88E5A8-EB52-46B7-9963-1EDB8F5809F8}" type="sibTrans" cxnId="{85AD94A0-F436-4FD7-972C-35F9B5E90399}">
      <dgm:prSet/>
      <dgm:spPr/>
      <dgm:t>
        <a:bodyPr/>
        <a:lstStyle/>
        <a:p>
          <a:endParaRPr lang="en-US"/>
        </a:p>
      </dgm:t>
    </dgm:pt>
    <dgm:pt modelId="{6F4C1ABA-B2B5-4A0A-9AA0-538EAF369553}" type="pres">
      <dgm:prSet presAssocID="{B75E7CAC-514C-4512-AAB9-C4767CBA7202}" presName="root" presStyleCnt="0">
        <dgm:presLayoutVars>
          <dgm:dir/>
          <dgm:resizeHandles val="exact"/>
        </dgm:presLayoutVars>
      </dgm:prSet>
      <dgm:spPr/>
    </dgm:pt>
    <dgm:pt modelId="{3778561F-A81E-493A-B053-EC5A7590C9F2}" type="pres">
      <dgm:prSet presAssocID="{B7C101D5-9007-440C-8D40-4C059C1A3201}" presName="compNode" presStyleCnt="0"/>
      <dgm:spPr/>
    </dgm:pt>
    <dgm:pt modelId="{218C6E4B-6FC2-4D77-BB2C-E72EAE49C61C}" type="pres">
      <dgm:prSet presAssocID="{B7C101D5-9007-440C-8D40-4C059C1A3201}" presName="bgRect" presStyleLbl="bgShp" presStyleIdx="0" presStyleCnt="4"/>
      <dgm:spPr/>
    </dgm:pt>
    <dgm:pt modelId="{A8F3D0E7-BD00-460A-BEC5-1481F3755C7D}" type="pres">
      <dgm:prSet presAssocID="{B7C101D5-9007-440C-8D40-4C059C1A32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se Code with solid fill"/>
        </a:ext>
      </dgm:extLst>
    </dgm:pt>
    <dgm:pt modelId="{B4DC63C5-532B-4102-BE74-79B5F29DCB5C}" type="pres">
      <dgm:prSet presAssocID="{B7C101D5-9007-440C-8D40-4C059C1A3201}" presName="spaceRect" presStyleCnt="0"/>
      <dgm:spPr/>
    </dgm:pt>
    <dgm:pt modelId="{4C410B5F-3DC3-43EE-91A2-455D36B75323}" type="pres">
      <dgm:prSet presAssocID="{B7C101D5-9007-440C-8D40-4C059C1A3201}" presName="parTx" presStyleLbl="revTx" presStyleIdx="0" presStyleCnt="4">
        <dgm:presLayoutVars>
          <dgm:chMax val="0"/>
          <dgm:chPref val="0"/>
        </dgm:presLayoutVars>
      </dgm:prSet>
      <dgm:spPr/>
    </dgm:pt>
    <dgm:pt modelId="{E071080D-49F2-48B8-A518-331E5DEF3E2C}" type="pres">
      <dgm:prSet presAssocID="{92D8432E-D568-4B22-AB34-87E45ECB1061}" presName="sibTrans" presStyleCnt="0"/>
      <dgm:spPr/>
    </dgm:pt>
    <dgm:pt modelId="{3E4C49BF-40A1-4A2F-A641-9B10B0279A63}" type="pres">
      <dgm:prSet presAssocID="{ED0E8E16-0547-4C1C-95CF-4211192E7028}" presName="compNode" presStyleCnt="0"/>
      <dgm:spPr/>
    </dgm:pt>
    <dgm:pt modelId="{838246F3-341C-4005-968D-3D15AAF92947}" type="pres">
      <dgm:prSet presAssocID="{ED0E8E16-0547-4C1C-95CF-4211192E7028}" presName="bgRect" presStyleLbl="bgShp" presStyleIdx="1" presStyleCnt="4"/>
      <dgm:spPr/>
    </dgm:pt>
    <dgm:pt modelId="{81B85E7F-462A-454D-B1FC-B646E3FEFC53}" type="pres">
      <dgm:prSet presAssocID="{ED0E8E16-0547-4C1C-95CF-4211192E702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7E7CD47-730F-4B72-ACB8-77A55132DAAC}" type="pres">
      <dgm:prSet presAssocID="{ED0E8E16-0547-4C1C-95CF-4211192E7028}" presName="spaceRect" presStyleCnt="0"/>
      <dgm:spPr/>
    </dgm:pt>
    <dgm:pt modelId="{D811572C-7B60-46A4-A0D6-271EC380E52B}" type="pres">
      <dgm:prSet presAssocID="{ED0E8E16-0547-4C1C-95CF-4211192E7028}" presName="parTx" presStyleLbl="revTx" presStyleIdx="1" presStyleCnt="4">
        <dgm:presLayoutVars>
          <dgm:chMax val="0"/>
          <dgm:chPref val="0"/>
        </dgm:presLayoutVars>
      </dgm:prSet>
      <dgm:spPr/>
    </dgm:pt>
    <dgm:pt modelId="{66EBE918-CB4F-411C-8F3F-42D37822DB24}" type="pres">
      <dgm:prSet presAssocID="{659D85DD-6C57-4B1D-9F7B-9CC586705769}" presName="sibTrans" presStyleCnt="0"/>
      <dgm:spPr/>
    </dgm:pt>
    <dgm:pt modelId="{C0B5BB6C-D122-4845-9EEB-BE42F0A38748}" type="pres">
      <dgm:prSet presAssocID="{7B16ADDF-2444-41A2-A60A-F17856B42925}" presName="compNode" presStyleCnt="0"/>
      <dgm:spPr/>
    </dgm:pt>
    <dgm:pt modelId="{01A9DF03-780C-4F5A-B398-B69C9FFC0EDC}" type="pres">
      <dgm:prSet presAssocID="{7B16ADDF-2444-41A2-A60A-F17856B42925}" presName="bgRect" presStyleLbl="bgShp" presStyleIdx="2" presStyleCnt="4"/>
      <dgm:spPr/>
    </dgm:pt>
    <dgm:pt modelId="{A74DBC5B-CF41-41ED-A862-B3123B4001C7}" type="pres">
      <dgm:prSet presAssocID="{7B16ADDF-2444-41A2-A60A-F17856B4292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3F65093-4D87-446D-A255-CB8AE7CC61D5}" type="pres">
      <dgm:prSet presAssocID="{7B16ADDF-2444-41A2-A60A-F17856B42925}" presName="spaceRect" presStyleCnt="0"/>
      <dgm:spPr/>
    </dgm:pt>
    <dgm:pt modelId="{FE5BFCCF-89B7-4816-92ED-B98805F6DF74}" type="pres">
      <dgm:prSet presAssocID="{7B16ADDF-2444-41A2-A60A-F17856B42925}" presName="parTx" presStyleLbl="revTx" presStyleIdx="2" presStyleCnt="4">
        <dgm:presLayoutVars>
          <dgm:chMax val="0"/>
          <dgm:chPref val="0"/>
        </dgm:presLayoutVars>
      </dgm:prSet>
      <dgm:spPr/>
    </dgm:pt>
    <dgm:pt modelId="{F5E0AC53-E8D2-483F-891E-796C656E22FF}" type="pres">
      <dgm:prSet presAssocID="{B90E553C-3945-497A-AB82-85F191FE651A}" presName="sibTrans" presStyleCnt="0"/>
      <dgm:spPr/>
    </dgm:pt>
    <dgm:pt modelId="{D6F15705-29B9-4CEE-BE34-F9B01C8E8AE3}" type="pres">
      <dgm:prSet presAssocID="{786C3C9F-94C1-4125-9FCC-343C078098A9}" presName="compNode" presStyleCnt="0"/>
      <dgm:spPr/>
    </dgm:pt>
    <dgm:pt modelId="{8CFA3DFC-5C50-474C-B98D-8D51AD8CCB60}" type="pres">
      <dgm:prSet presAssocID="{786C3C9F-94C1-4125-9FCC-343C078098A9}" presName="bgRect" presStyleLbl="bgShp" presStyleIdx="3" presStyleCnt="4"/>
      <dgm:spPr/>
    </dgm:pt>
    <dgm:pt modelId="{C09D7759-7583-41B1-AFBF-63E6FF684361}" type="pres">
      <dgm:prSet presAssocID="{786C3C9F-94C1-4125-9FCC-343C078098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32D8199-05D3-431D-A3C2-82F9C1A869A4}" type="pres">
      <dgm:prSet presAssocID="{786C3C9F-94C1-4125-9FCC-343C078098A9}" presName="spaceRect" presStyleCnt="0"/>
      <dgm:spPr/>
    </dgm:pt>
    <dgm:pt modelId="{0C9B821A-D26E-4734-89A5-8B4C0DE2B53B}" type="pres">
      <dgm:prSet presAssocID="{786C3C9F-94C1-4125-9FCC-343C078098A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38F353F-99D0-49F1-B909-8B58788C96EF}" type="presOf" srcId="{786C3C9F-94C1-4125-9FCC-343C078098A9}" destId="{0C9B821A-D26E-4734-89A5-8B4C0DE2B53B}" srcOrd="0" destOrd="0" presId="urn:microsoft.com/office/officeart/2018/2/layout/IconVerticalSolidList"/>
    <dgm:cxn modelId="{57D5B85D-3D26-40F5-8EBB-E00DCDD3B72F}" type="presOf" srcId="{ED0E8E16-0547-4C1C-95CF-4211192E7028}" destId="{D811572C-7B60-46A4-A0D6-271EC380E52B}" srcOrd="0" destOrd="0" presId="urn:microsoft.com/office/officeart/2018/2/layout/IconVerticalSolidList"/>
    <dgm:cxn modelId="{D5C7AD54-94B7-4CB2-AB51-AFCF0A972133}" type="presOf" srcId="{7B16ADDF-2444-41A2-A60A-F17856B42925}" destId="{FE5BFCCF-89B7-4816-92ED-B98805F6DF74}" srcOrd="0" destOrd="0" presId="urn:microsoft.com/office/officeart/2018/2/layout/IconVerticalSolidList"/>
    <dgm:cxn modelId="{A36C1885-69E2-4FD6-ABF4-72D0693B6F79}" type="presOf" srcId="{B75E7CAC-514C-4512-AAB9-C4767CBA7202}" destId="{6F4C1ABA-B2B5-4A0A-9AA0-538EAF369553}" srcOrd="0" destOrd="0" presId="urn:microsoft.com/office/officeart/2018/2/layout/IconVerticalSolidList"/>
    <dgm:cxn modelId="{1B32668B-350F-41F1-B75A-A149D4CE82DC}" srcId="{B75E7CAC-514C-4512-AAB9-C4767CBA7202}" destId="{ED0E8E16-0547-4C1C-95CF-4211192E7028}" srcOrd="1" destOrd="0" parTransId="{99AA92B0-BA44-4F33-91B1-733036570BB1}" sibTransId="{659D85DD-6C57-4B1D-9F7B-9CC586705769}"/>
    <dgm:cxn modelId="{85AD94A0-F436-4FD7-972C-35F9B5E90399}" srcId="{B75E7CAC-514C-4512-AAB9-C4767CBA7202}" destId="{786C3C9F-94C1-4125-9FCC-343C078098A9}" srcOrd="3" destOrd="0" parTransId="{87F85202-C30B-474C-81B4-21F24602A629}" sibTransId="{DD88E5A8-EB52-46B7-9963-1EDB8F5809F8}"/>
    <dgm:cxn modelId="{DC5D16B8-EF9A-4A7C-B597-513C04948292}" type="presOf" srcId="{B7C101D5-9007-440C-8D40-4C059C1A3201}" destId="{4C410B5F-3DC3-43EE-91A2-455D36B75323}" srcOrd="0" destOrd="0" presId="urn:microsoft.com/office/officeart/2018/2/layout/IconVerticalSolidList"/>
    <dgm:cxn modelId="{3F4345B9-6091-41DC-A288-1E36C3905CE2}" srcId="{B75E7CAC-514C-4512-AAB9-C4767CBA7202}" destId="{7B16ADDF-2444-41A2-A60A-F17856B42925}" srcOrd="2" destOrd="0" parTransId="{3136777F-E155-454F-85EE-18C48A016FF1}" sibTransId="{B90E553C-3945-497A-AB82-85F191FE651A}"/>
    <dgm:cxn modelId="{57A54ADB-A174-47F8-81F4-79C33368450B}" srcId="{B75E7CAC-514C-4512-AAB9-C4767CBA7202}" destId="{B7C101D5-9007-440C-8D40-4C059C1A3201}" srcOrd="0" destOrd="0" parTransId="{7876D646-9F01-4782-AD7A-85D5F391D15C}" sibTransId="{92D8432E-D568-4B22-AB34-87E45ECB1061}"/>
    <dgm:cxn modelId="{E9B993CE-8AF5-4E26-8011-E369E997C30F}" type="presParOf" srcId="{6F4C1ABA-B2B5-4A0A-9AA0-538EAF369553}" destId="{3778561F-A81E-493A-B053-EC5A7590C9F2}" srcOrd="0" destOrd="0" presId="urn:microsoft.com/office/officeart/2018/2/layout/IconVerticalSolidList"/>
    <dgm:cxn modelId="{7E611665-3D13-42C4-B266-662F26B363C7}" type="presParOf" srcId="{3778561F-A81E-493A-B053-EC5A7590C9F2}" destId="{218C6E4B-6FC2-4D77-BB2C-E72EAE49C61C}" srcOrd="0" destOrd="0" presId="urn:microsoft.com/office/officeart/2018/2/layout/IconVerticalSolidList"/>
    <dgm:cxn modelId="{DC280826-3C10-4791-BA7B-3CFAA73BF034}" type="presParOf" srcId="{3778561F-A81E-493A-B053-EC5A7590C9F2}" destId="{A8F3D0E7-BD00-460A-BEC5-1481F3755C7D}" srcOrd="1" destOrd="0" presId="urn:microsoft.com/office/officeart/2018/2/layout/IconVerticalSolidList"/>
    <dgm:cxn modelId="{2B0E0B5E-9A1A-41EF-B3CB-7E247BC360C9}" type="presParOf" srcId="{3778561F-A81E-493A-B053-EC5A7590C9F2}" destId="{B4DC63C5-532B-4102-BE74-79B5F29DCB5C}" srcOrd="2" destOrd="0" presId="urn:microsoft.com/office/officeart/2018/2/layout/IconVerticalSolidList"/>
    <dgm:cxn modelId="{6AABD2B8-C595-4C03-9410-3B27410BA756}" type="presParOf" srcId="{3778561F-A81E-493A-B053-EC5A7590C9F2}" destId="{4C410B5F-3DC3-43EE-91A2-455D36B75323}" srcOrd="3" destOrd="0" presId="urn:microsoft.com/office/officeart/2018/2/layout/IconVerticalSolidList"/>
    <dgm:cxn modelId="{13BA378F-0839-44AB-AED9-586BD7952F80}" type="presParOf" srcId="{6F4C1ABA-B2B5-4A0A-9AA0-538EAF369553}" destId="{E071080D-49F2-48B8-A518-331E5DEF3E2C}" srcOrd="1" destOrd="0" presId="urn:microsoft.com/office/officeart/2018/2/layout/IconVerticalSolidList"/>
    <dgm:cxn modelId="{719B609B-8F07-4E53-AA20-3E59EC60F789}" type="presParOf" srcId="{6F4C1ABA-B2B5-4A0A-9AA0-538EAF369553}" destId="{3E4C49BF-40A1-4A2F-A641-9B10B0279A63}" srcOrd="2" destOrd="0" presId="urn:microsoft.com/office/officeart/2018/2/layout/IconVerticalSolidList"/>
    <dgm:cxn modelId="{24E987AB-632A-40DB-924E-89AA48E8C514}" type="presParOf" srcId="{3E4C49BF-40A1-4A2F-A641-9B10B0279A63}" destId="{838246F3-341C-4005-968D-3D15AAF92947}" srcOrd="0" destOrd="0" presId="urn:microsoft.com/office/officeart/2018/2/layout/IconVerticalSolidList"/>
    <dgm:cxn modelId="{3F201E76-4846-4C51-A9A3-ECF5D95E7F7E}" type="presParOf" srcId="{3E4C49BF-40A1-4A2F-A641-9B10B0279A63}" destId="{81B85E7F-462A-454D-B1FC-B646E3FEFC53}" srcOrd="1" destOrd="0" presId="urn:microsoft.com/office/officeart/2018/2/layout/IconVerticalSolidList"/>
    <dgm:cxn modelId="{40DD63C6-F2E0-418A-8148-E5DE9763C4A2}" type="presParOf" srcId="{3E4C49BF-40A1-4A2F-A641-9B10B0279A63}" destId="{37E7CD47-730F-4B72-ACB8-77A55132DAAC}" srcOrd="2" destOrd="0" presId="urn:microsoft.com/office/officeart/2018/2/layout/IconVerticalSolidList"/>
    <dgm:cxn modelId="{AB6D81E7-D0F6-4212-B70C-6C06A0967472}" type="presParOf" srcId="{3E4C49BF-40A1-4A2F-A641-9B10B0279A63}" destId="{D811572C-7B60-46A4-A0D6-271EC380E52B}" srcOrd="3" destOrd="0" presId="urn:microsoft.com/office/officeart/2018/2/layout/IconVerticalSolidList"/>
    <dgm:cxn modelId="{5687080D-F937-4C40-A7B1-0A8B5485B630}" type="presParOf" srcId="{6F4C1ABA-B2B5-4A0A-9AA0-538EAF369553}" destId="{66EBE918-CB4F-411C-8F3F-42D37822DB24}" srcOrd="3" destOrd="0" presId="urn:microsoft.com/office/officeart/2018/2/layout/IconVerticalSolidList"/>
    <dgm:cxn modelId="{5F062E2F-DB65-4E4F-8083-7BBC30FEF8DD}" type="presParOf" srcId="{6F4C1ABA-B2B5-4A0A-9AA0-538EAF369553}" destId="{C0B5BB6C-D122-4845-9EEB-BE42F0A38748}" srcOrd="4" destOrd="0" presId="urn:microsoft.com/office/officeart/2018/2/layout/IconVerticalSolidList"/>
    <dgm:cxn modelId="{1A997A32-AF04-4223-B416-E685FFECAA42}" type="presParOf" srcId="{C0B5BB6C-D122-4845-9EEB-BE42F0A38748}" destId="{01A9DF03-780C-4F5A-B398-B69C9FFC0EDC}" srcOrd="0" destOrd="0" presId="urn:microsoft.com/office/officeart/2018/2/layout/IconVerticalSolidList"/>
    <dgm:cxn modelId="{EEF3D0C9-C234-410C-AE65-37622C7B0BEA}" type="presParOf" srcId="{C0B5BB6C-D122-4845-9EEB-BE42F0A38748}" destId="{A74DBC5B-CF41-41ED-A862-B3123B4001C7}" srcOrd="1" destOrd="0" presId="urn:microsoft.com/office/officeart/2018/2/layout/IconVerticalSolidList"/>
    <dgm:cxn modelId="{AA3B31E0-0FD1-4077-9136-348EC0F462A6}" type="presParOf" srcId="{C0B5BB6C-D122-4845-9EEB-BE42F0A38748}" destId="{63F65093-4D87-446D-A255-CB8AE7CC61D5}" srcOrd="2" destOrd="0" presId="urn:microsoft.com/office/officeart/2018/2/layout/IconVerticalSolidList"/>
    <dgm:cxn modelId="{C1509F4B-E6A4-4F4A-BC03-F0D9C8640115}" type="presParOf" srcId="{C0B5BB6C-D122-4845-9EEB-BE42F0A38748}" destId="{FE5BFCCF-89B7-4816-92ED-B98805F6DF74}" srcOrd="3" destOrd="0" presId="urn:microsoft.com/office/officeart/2018/2/layout/IconVerticalSolidList"/>
    <dgm:cxn modelId="{3C5C0E26-8793-4C3B-9090-8A964C9D899E}" type="presParOf" srcId="{6F4C1ABA-B2B5-4A0A-9AA0-538EAF369553}" destId="{F5E0AC53-E8D2-483F-891E-796C656E22FF}" srcOrd="5" destOrd="0" presId="urn:microsoft.com/office/officeart/2018/2/layout/IconVerticalSolidList"/>
    <dgm:cxn modelId="{9969C268-EEA4-4175-B4D3-76299A961AF8}" type="presParOf" srcId="{6F4C1ABA-B2B5-4A0A-9AA0-538EAF369553}" destId="{D6F15705-29B9-4CEE-BE34-F9B01C8E8AE3}" srcOrd="6" destOrd="0" presId="urn:microsoft.com/office/officeart/2018/2/layout/IconVerticalSolidList"/>
    <dgm:cxn modelId="{B166DB5D-B245-4CF3-9504-862300123F50}" type="presParOf" srcId="{D6F15705-29B9-4CEE-BE34-F9B01C8E8AE3}" destId="{8CFA3DFC-5C50-474C-B98D-8D51AD8CCB60}" srcOrd="0" destOrd="0" presId="urn:microsoft.com/office/officeart/2018/2/layout/IconVerticalSolidList"/>
    <dgm:cxn modelId="{E4541035-9899-4D0C-A665-EB27ED66EA0D}" type="presParOf" srcId="{D6F15705-29B9-4CEE-BE34-F9B01C8E8AE3}" destId="{C09D7759-7583-41B1-AFBF-63E6FF684361}" srcOrd="1" destOrd="0" presId="urn:microsoft.com/office/officeart/2018/2/layout/IconVerticalSolidList"/>
    <dgm:cxn modelId="{5E0B91C8-0A77-487A-AD2D-1C3F0D4F9FD3}" type="presParOf" srcId="{D6F15705-29B9-4CEE-BE34-F9B01C8E8AE3}" destId="{132D8199-05D3-431D-A3C2-82F9C1A869A4}" srcOrd="2" destOrd="0" presId="urn:microsoft.com/office/officeart/2018/2/layout/IconVerticalSolidList"/>
    <dgm:cxn modelId="{B8B5549F-6AF5-422E-88DD-D0FE700C4D49}" type="presParOf" srcId="{D6F15705-29B9-4CEE-BE34-F9B01C8E8AE3}" destId="{0C9B821A-D26E-4734-89A5-8B4C0DE2B5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C6E4B-6FC2-4D77-BB2C-E72EAE49C61C}">
      <dsp:nvSpPr>
        <dsp:cNvPr id="0" name=""/>
        <dsp:cNvSpPr/>
      </dsp:nvSpPr>
      <dsp:spPr>
        <a:xfrm>
          <a:off x="0" y="1487"/>
          <a:ext cx="9905999" cy="7540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3D0E7-BD00-460A-BEC5-1481F3755C7D}">
      <dsp:nvSpPr>
        <dsp:cNvPr id="0" name=""/>
        <dsp:cNvSpPr/>
      </dsp:nvSpPr>
      <dsp:spPr>
        <a:xfrm>
          <a:off x="228108" y="171155"/>
          <a:ext cx="414743" cy="414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10B5F-3DC3-43EE-91A2-455D36B75323}">
      <dsp:nvSpPr>
        <dsp:cNvPr id="0" name=""/>
        <dsp:cNvSpPr/>
      </dsp:nvSpPr>
      <dsp:spPr>
        <a:xfrm>
          <a:off x="870961" y="1487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module is a single file (or files) that contains Python code, such as functions, classes, or variables. Eg:- math, random, os</a:t>
          </a:r>
        </a:p>
      </dsp:txBody>
      <dsp:txXfrm>
        <a:off x="870961" y="1487"/>
        <a:ext cx="9035037" cy="754078"/>
      </dsp:txXfrm>
    </dsp:sp>
    <dsp:sp modelId="{838246F3-341C-4005-968D-3D15AAF92947}">
      <dsp:nvSpPr>
        <dsp:cNvPr id="0" name=""/>
        <dsp:cNvSpPr/>
      </dsp:nvSpPr>
      <dsp:spPr>
        <a:xfrm>
          <a:off x="0" y="944086"/>
          <a:ext cx="9905999" cy="7540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85E7F-462A-454D-B1FC-B646E3FEFC53}">
      <dsp:nvSpPr>
        <dsp:cNvPr id="0" name=""/>
        <dsp:cNvSpPr/>
      </dsp:nvSpPr>
      <dsp:spPr>
        <a:xfrm>
          <a:off x="228108" y="1113754"/>
          <a:ext cx="414743" cy="414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1572C-7B60-46A4-A0D6-271EC380E52B}">
      <dsp:nvSpPr>
        <dsp:cNvPr id="0" name=""/>
        <dsp:cNvSpPr/>
      </dsp:nvSpPr>
      <dsp:spPr>
        <a:xfrm>
          <a:off x="870961" y="944086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package is a directory of Python modules, including an __init__.py file to treat the directory as a package. </a:t>
          </a:r>
        </a:p>
      </dsp:txBody>
      <dsp:txXfrm>
        <a:off x="870961" y="944086"/>
        <a:ext cx="9035037" cy="754078"/>
      </dsp:txXfrm>
    </dsp:sp>
    <dsp:sp modelId="{01A9DF03-780C-4F5A-B398-B69C9FFC0EDC}">
      <dsp:nvSpPr>
        <dsp:cNvPr id="0" name=""/>
        <dsp:cNvSpPr/>
      </dsp:nvSpPr>
      <dsp:spPr>
        <a:xfrm>
          <a:off x="0" y="1886684"/>
          <a:ext cx="9905999" cy="75407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DBC5B-CF41-41ED-A862-B3123B4001C7}">
      <dsp:nvSpPr>
        <dsp:cNvPr id="0" name=""/>
        <dsp:cNvSpPr/>
      </dsp:nvSpPr>
      <dsp:spPr>
        <a:xfrm>
          <a:off x="228108" y="2056352"/>
          <a:ext cx="414743" cy="414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BFCCF-89B7-4816-92ED-B98805F6DF74}">
      <dsp:nvSpPr>
        <dsp:cNvPr id="0" name=""/>
        <dsp:cNvSpPr/>
      </dsp:nvSpPr>
      <dsp:spPr>
        <a:xfrm>
          <a:off x="870961" y="1886684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library is a collection of modules that are grouped together. It may include multiple modules and packages. Eg:- NumPy, Pandas, Requests.</a:t>
          </a:r>
        </a:p>
      </dsp:txBody>
      <dsp:txXfrm>
        <a:off x="870961" y="1886684"/>
        <a:ext cx="9035037" cy="754078"/>
      </dsp:txXfrm>
    </dsp:sp>
    <dsp:sp modelId="{8CFA3DFC-5C50-474C-B98D-8D51AD8CCB60}">
      <dsp:nvSpPr>
        <dsp:cNvPr id="0" name=""/>
        <dsp:cNvSpPr/>
      </dsp:nvSpPr>
      <dsp:spPr>
        <a:xfrm>
          <a:off x="0" y="2829283"/>
          <a:ext cx="9905999" cy="7540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D7759-7583-41B1-AFBF-63E6FF684361}">
      <dsp:nvSpPr>
        <dsp:cNvPr id="0" name=""/>
        <dsp:cNvSpPr/>
      </dsp:nvSpPr>
      <dsp:spPr>
        <a:xfrm>
          <a:off x="228108" y="2998951"/>
          <a:ext cx="414743" cy="414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B821A-D26E-4734-89A5-8B4C0DE2B53B}">
      <dsp:nvSpPr>
        <dsp:cNvPr id="0" name=""/>
        <dsp:cNvSpPr/>
      </dsp:nvSpPr>
      <dsp:spPr>
        <a:xfrm>
          <a:off x="870961" y="2829283"/>
          <a:ext cx="9035037" cy="75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807" tIns="79807" rIns="79807" bIns="798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framework is a comprehensive toolset and structure for building and deploying applications, dictating the architecture and workflow. Eg:- Django</a:t>
          </a:r>
        </a:p>
      </dsp:txBody>
      <dsp:txXfrm>
        <a:off x="870961" y="2829283"/>
        <a:ext cx="9035037" cy="754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01F4B-1D68-4779-A581-0D678DFF4098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4AF81-BC31-4ECF-AA7B-209B1ABF18A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6087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4AF81-BC31-4ECF-AA7B-209B1ABF18A4}" type="slidenum">
              <a:rPr lang="en-AE" smtClean="0"/>
              <a:t>14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93596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8871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3116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153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095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1869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218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6952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789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890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002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3321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5988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5950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7896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1170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814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046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52A3B-329E-4B45-9218-C6B17694DD95}" type="datetimeFigureOut">
              <a:rPr lang="en-AE" smtClean="0"/>
              <a:t>21/07/2024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AAB5-3FF7-408A-AA56-DDD3C211080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21754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math.html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ython.org/3/library/random.html" TargetMode="Externa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f4eqhKknAAByfz3b0BrrLvHz-XxKs9TtT_33AwEJmAvNHtXg/viewform?usp=sf_link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" TargetMode="External"/><Relationship Id="rId2" Type="http://schemas.openxmlformats.org/officeDocument/2006/relationships/hyperlink" Target="https://skillsforall.com/course/python-essentials-1?courseLang=en-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python-programming-language-tutorial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A375-C9F3-41CB-719C-C3F52EDE6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361063"/>
            <a:ext cx="8791575" cy="2015531"/>
          </a:xfrm>
        </p:spPr>
        <p:txBody>
          <a:bodyPr>
            <a:normAutofit/>
          </a:bodyPr>
          <a:lstStyle/>
          <a:p>
            <a:r>
              <a:rPr lang="en-US"/>
              <a:t>Session 4: </a:t>
            </a:r>
            <a:r>
              <a:rPr lang="en-US" dirty="0"/>
              <a:t>Functions and modules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AE528-4CED-6CBE-082A-DC2B467C2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377939"/>
            <a:ext cx="5315946" cy="348987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/>
              <a:t>Arfa Kazi, Head of Python Programming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2C2FA9-6216-A740-6C4B-E4E5A7BD6DC6}"/>
              </a:ext>
            </a:extLst>
          </p:cNvPr>
          <p:cNvSpPr txBox="1">
            <a:spLocks/>
          </p:cNvSpPr>
          <p:nvPr/>
        </p:nvSpPr>
        <p:spPr>
          <a:xfrm>
            <a:off x="1876424" y="2408830"/>
            <a:ext cx="6585188" cy="571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Middlesex Computing Society: Python Programming</a:t>
            </a:r>
            <a:endParaRPr lang="en-A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E4691-B730-4A55-E4EB-723D6ABB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756" y="438342"/>
            <a:ext cx="2447662" cy="2107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BCE8CA-98E5-027E-3ED2-6C6DA8D46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200" y="4002329"/>
            <a:ext cx="2605799" cy="285567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0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D175A-1937-835E-681E-49A45685E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Recursion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17A3E-3879-FBC0-E96B-0E5A6E918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6" r="-1" b="-1"/>
          <a:stretch/>
        </p:blipFill>
        <p:spPr>
          <a:xfrm>
            <a:off x="1141411" y="2249487"/>
            <a:ext cx="3494597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8C09-34D0-F05D-B02E-843096E02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097087"/>
            <a:ext cx="6012832" cy="42812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800" dirty="0"/>
              <a:t>Definition: </a:t>
            </a:r>
            <a:r>
              <a:rPr lang="en-US" sz="1800" dirty="0"/>
              <a:t>Recursion is a programming technique where a function calls itself in order to solve a problem.</a:t>
            </a:r>
          </a:p>
          <a:p>
            <a:pPr>
              <a:lnSpc>
                <a:spcPct val="110000"/>
              </a:lnSpc>
            </a:pPr>
            <a:r>
              <a:rPr lang="en-GB" sz="1800" dirty="0"/>
              <a:t>Key Concepts:</a:t>
            </a:r>
            <a:endParaRPr lang="en-US" sz="1800" dirty="0"/>
          </a:p>
          <a:p>
            <a:pPr lvl="1">
              <a:lnSpc>
                <a:spcPct val="110000"/>
              </a:lnSpc>
            </a:pPr>
            <a:r>
              <a:rPr lang="en-US" sz="1800" b="1" dirty="0"/>
              <a:t>Base Case:</a:t>
            </a:r>
            <a:r>
              <a:rPr lang="en-US" sz="1800" dirty="0"/>
              <a:t> The condition under which the recursive function stops calling itself.</a:t>
            </a:r>
          </a:p>
          <a:p>
            <a:pPr lvl="1">
              <a:lnSpc>
                <a:spcPct val="110000"/>
              </a:lnSpc>
            </a:pPr>
            <a:r>
              <a:rPr lang="en-US" sz="1800" b="1" dirty="0"/>
              <a:t>Recursive Case:</a:t>
            </a:r>
            <a:r>
              <a:rPr lang="en-US" sz="1800" dirty="0"/>
              <a:t> The part of the function where it calls itself.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Simplifies code for problems that have a repetitive or nested structure.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Commonly used in algorithms involving trees, graphs, and divide-and-conquer strategies.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7933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BCBF6-7DAC-049C-E55A-A33FD58A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GB" dirty="0"/>
              <a:t>Example of Recursion - Factorial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BE275-6670-A39F-1330-DF5D3318E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512762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2000" dirty="0"/>
              <a:t>Denoted as n!, e.g., 5! = 5 * 4 * 3 * 2 * 1 = 120.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The factorial of a non-negative integer n is the product of all positive integers less than or equal to n.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Code: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800" dirty="0"/>
              <a:t>def factorial(n):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800" dirty="0"/>
              <a:t>    if n == 0 or n == 1:  # Base Case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800" dirty="0"/>
              <a:t>        return 1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800" dirty="0"/>
              <a:t>    else:  # Recursive Case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800" dirty="0"/>
              <a:t>        return n * factorial(n - 1)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print(factorial(5))  # Output: 120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57974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153A-50E3-3C26-0618-6001FD19C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Introduction to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C477C-8426-742F-80D3-90FF0DBD7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4844521" cy="4301215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Definition: A module is a file containing Python definitions and statements.</a:t>
            </a:r>
          </a:p>
          <a:p>
            <a:pPr>
              <a:lnSpc>
                <a:spcPct val="110000"/>
              </a:lnSpc>
            </a:pPr>
            <a:r>
              <a:rPr lang="en-GB" b="1" dirty="0"/>
              <a:t>Benefits:</a:t>
            </a:r>
            <a:r>
              <a:rPr lang="en-GB" dirty="0"/>
              <a:t> Organizes code into manageable sections, promotes code reuse.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Syntax: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dirty="0"/>
              <a:t>import </a:t>
            </a:r>
            <a:r>
              <a:rPr lang="en-GB" dirty="0" err="1"/>
              <a:t>module_name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dirty="0"/>
              <a:t>You can also import it with alias names.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print(</a:t>
            </a:r>
            <a:r>
              <a:rPr lang="en-US" dirty="0" err="1"/>
              <a:t>np.array</a:t>
            </a:r>
            <a:r>
              <a:rPr lang="en-US" dirty="0"/>
              <a:t>([1, 2, 3]))</a:t>
            </a:r>
          </a:p>
          <a:p>
            <a:pPr>
              <a:lnSpc>
                <a:spcPct val="110000"/>
              </a:lnSpc>
            </a:pPr>
            <a:endParaRPr lang="en-GB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9E0B6-69E7-584D-3364-3AACCEF102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0" r="6948" b="-1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16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31C9-BACD-7CC3-EA39-4A7C6940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modules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A86E-8E91-BC4B-B706-25704FBD3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97242"/>
            <a:ext cx="9905999" cy="4439653"/>
          </a:xfrm>
        </p:spPr>
        <p:txBody>
          <a:bodyPr>
            <a:normAutofit/>
          </a:bodyPr>
          <a:lstStyle/>
          <a:p>
            <a:r>
              <a:rPr lang="en-US" dirty="0"/>
              <a:t>Standard modules are built-in modules that come with the Python Standard Library.</a:t>
            </a:r>
          </a:p>
          <a:p>
            <a:r>
              <a:rPr lang="en-US" dirty="0"/>
              <a:t>These modules are included with the default Python installation and do not require any additional installation steps.</a:t>
            </a:r>
          </a:p>
          <a:p>
            <a:pPr marL="0" indent="0">
              <a:buNone/>
            </a:pPr>
            <a:r>
              <a:rPr lang="en-US" dirty="0"/>
              <a:t>Examples of Standard Modules:</a:t>
            </a:r>
          </a:p>
          <a:p>
            <a:pPr lvl="1"/>
            <a:r>
              <a:rPr lang="en-US" dirty="0" err="1"/>
              <a:t>os</a:t>
            </a:r>
            <a:r>
              <a:rPr lang="en-US" dirty="0"/>
              <a:t>: Provides functions for interacting with the operating system.</a:t>
            </a:r>
          </a:p>
          <a:p>
            <a:pPr lvl="1"/>
            <a:r>
              <a:rPr lang="en-US" dirty="0"/>
              <a:t>math: Offers mathematical functions like trigonometry, logarithms, and more.</a:t>
            </a:r>
          </a:p>
          <a:p>
            <a:pPr lvl="1"/>
            <a:r>
              <a:rPr lang="en-US" dirty="0"/>
              <a:t>datetime: Supplies classes for manipulating dates and times.</a:t>
            </a:r>
          </a:p>
          <a:p>
            <a:pPr lvl="1"/>
            <a:r>
              <a:rPr lang="en-US" dirty="0"/>
              <a:t>random: Implements pseudo-random number generators for various distributions.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76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2" name="Group 5191">
            <a:extLst>
              <a:ext uri="{FF2B5EF4-FFF2-40B4-BE49-F238E27FC236}">
                <a16:creationId xmlns:a16="http://schemas.microsoft.com/office/drawing/2014/main" id="{851F9572-54D5-457A-BA34-C395A478A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193" name="Rectangle 5192">
              <a:extLst>
                <a:ext uri="{FF2B5EF4-FFF2-40B4-BE49-F238E27FC236}">
                  <a16:creationId xmlns:a16="http://schemas.microsoft.com/office/drawing/2014/main" id="{C47D2EE3-C191-49DE-B600-02C0905E4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94" name="Picture 2">
              <a:extLst>
                <a:ext uri="{FF2B5EF4-FFF2-40B4-BE49-F238E27FC236}">
                  <a16:creationId xmlns:a16="http://schemas.microsoft.com/office/drawing/2014/main" id="{0D562F95-99C1-44F5-A9D2-96096AE57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FCCA39-9878-6C99-FE67-3A7F809A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GB" dirty="0"/>
              <a:t>Math module</a:t>
            </a:r>
          </a:p>
        </p:txBody>
      </p:sp>
      <p:pic>
        <p:nvPicPr>
          <p:cNvPr id="5124" name="Picture 4" descr="The Python math Module: Everything You Need to Know – Real Python">
            <a:extLst>
              <a:ext uri="{FF2B5EF4-FFF2-40B4-BE49-F238E27FC236}">
                <a16:creationId xmlns:a16="http://schemas.microsoft.com/office/drawing/2014/main" id="{E19A998D-A7AB-416F-FE9D-1BF650F98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5" r="25659"/>
          <a:stretch/>
        </p:blipFill>
        <p:spPr bwMode="auto">
          <a:xfrm>
            <a:off x="-5597" y="10"/>
            <a:ext cx="61015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96" name="Group 5195">
            <a:extLst>
              <a:ext uri="{FF2B5EF4-FFF2-40B4-BE49-F238E27FC236}">
                <a16:creationId xmlns:a16="http://schemas.microsoft.com/office/drawing/2014/main" id="{06A80B50-DCB4-4775-9C8E-7AF0F5680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197" name="Rectangle 5196">
              <a:extLst>
                <a:ext uri="{FF2B5EF4-FFF2-40B4-BE49-F238E27FC236}">
                  <a16:creationId xmlns:a16="http://schemas.microsoft.com/office/drawing/2014/main" id="{57B6B07F-8DDD-4497-9D08-B1FED4942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98" name="Freeform 6">
              <a:extLst>
                <a:ext uri="{FF2B5EF4-FFF2-40B4-BE49-F238E27FC236}">
                  <a16:creationId xmlns:a16="http://schemas.microsoft.com/office/drawing/2014/main" id="{D34962D6-F3CD-4DC5-BF49-D6912045E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99" name="Freeform 7">
              <a:extLst>
                <a:ext uri="{FF2B5EF4-FFF2-40B4-BE49-F238E27FC236}">
                  <a16:creationId xmlns:a16="http://schemas.microsoft.com/office/drawing/2014/main" id="{6D73EE8F-606B-44B2-B0D8-4E760E23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00" name="Rectangle 5199">
              <a:extLst>
                <a:ext uri="{FF2B5EF4-FFF2-40B4-BE49-F238E27FC236}">
                  <a16:creationId xmlns:a16="http://schemas.microsoft.com/office/drawing/2014/main" id="{4BB572A3-4B3D-42D3-8A1E-099D9711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01" name="Freeform 9">
              <a:extLst>
                <a:ext uri="{FF2B5EF4-FFF2-40B4-BE49-F238E27FC236}">
                  <a16:creationId xmlns:a16="http://schemas.microsoft.com/office/drawing/2014/main" id="{C23D0852-9666-424F-92B1-06969E048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02" name="Freeform 10">
              <a:extLst>
                <a:ext uri="{FF2B5EF4-FFF2-40B4-BE49-F238E27FC236}">
                  <a16:creationId xmlns:a16="http://schemas.microsoft.com/office/drawing/2014/main" id="{F4EB5FCA-E3DF-400A-B2DF-3D4A8DE95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03" name="Freeform 11">
              <a:extLst>
                <a:ext uri="{FF2B5EF4-FFF2-40B4-BE49-F238E27FC236}">
                  <a16:creationId xmlns:a16="http://schemas.microsoft.com/office/drawing/2014/main" id="{CE8BF121-2A5E-4DF0-BF3D-418EBDB29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04" name="Freeform 12">
              <a:extLst>
                <a:ext uri="{FF2B5EF4-FFF2-40B4-BE49-F238E27FC236}">
                  <a16:creationId xmlns:a16="http://schemas.microsoft.com/office/drawing/2014/main" id="{C74600D7-3557-47CD-B93A-945D150E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05" name="Freeform 13">
              <a:extLst>
                <a:ext uri="{FF2B5EF4-FFF2-40B4-BE49-F238E27FC236}">
                  <a16:creationId xmlns:a16="http://schemas.microsoft.com/office/drawing/2014/main" id="{A958ADB2-4D3A-46BD-B22A-C4F4BA897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06" name="Freeform 14">
              <a:extLst>
                <a:ext uri="{FF2B5EF4-FFF2-40B4-BE49-F238E27FC236}">
                  <a16:creationId xmlns:a16="http://schemas.microsoft.com/office/drawing/2014/main" id="{1E9E49CE-2171-48FE-99CC-0680E5E1F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07" name="Freeform 15">
              <a:extLst>
                <a:ext uri="{FF2B5EF4-FFF2-40B4-BE49-F238E27FC236}">
                  <a16:creationId xmlns:a16="http://schemas.microsoft.com/office/drawing/2014/main" id="{AE8DBF97-F3A6-4B11-A8B9-7130FEACC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08" name="Freeform 16">
              <a:extLst>
                <a:ext uri="{FF2B5EF4-FFF2-40B4-BE49-F238E27FC236}">
                  <a16:creationId xmlns:a16="http://schemas.microsoft.com/office/drawing/2014/main" id="{37F19211-D5F9-4D42-BC7C-E300523B7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09" name="Freeform 17">
              <a:extLst>
                <a:ext uri="{FF2B5EF4-FFF2-40B4-BE49-F238E27FC236}">
                  <a16:creationId xmlns:a16="http://schemas.microsoft.com/office/drawing/2014/main" id="{D8FA95C9-8B12-43AB-B57F-E217001D3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10" name="Freeform 18">
              <a:extLst>
                <a:ext uri="{FF2B5EF4-FFF2-40B4-BE49-F238E27FC236}">
                  <a16:creationId xmlns:a16="http://schemas.microsoft.com/office/drawing/2014/main" id="{FFBCF82E-D8A3-4F77-B21F-AD33E804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11" name="Freeform 19">
              <a:extLst>
                <a:ext uri="{FF2B5EF4-FFF2-40B4-BE49-F238E27FC236}">
                  <a16:creationId xmlns:a16="http://schemas.microsoft.com/office/drawing/2014/main" id="{9EAEC88E-CF2C-4FFF-BE1C-3ECDDF8AF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12" name="Freeform 20">
              <a:extLst>
                <a:ext uri="{FF2B5EF4-FFF2-40B4-BE49-F238E27FC236}">
                  <a16:creationId xmlns:a16="http://schemas.microsoft.com/office/drawing/2014/main" id="{32BB7076-53D2-42EF-89F5-730F18CFE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13" name="Freeform 21">
              <a:extLst>
                <a:ext uri="{FF2B5EF4-FFF2-40B4-BE49-F238E27FC236}">
                  <a16:creationId xmlns:a16="http://schemas.microsoft.com/office/drawing/2014/main" id="{64B50F9C-4972-4D3C-A93A-DD715BA40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14" name="Freeform 22">
              <a:extLst>
                <a:ext uri="{FF2B5EF4-FFF2-40B4-BE49-F238E27FC236}">
                  <a16:creationId xmlns:a16="http://schemas.microsoft.com/office/drawing/2014/main" id="{B4E1A12C-F137-4ECB-8F56-2FA283321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15" name="Freeform 23">
              <a:extLst>
                <a:ext uri="{FF2B5EF4-FFF2-40B4-BE49-F238E27FC236}">
                  <a16:creationId xmlns:a16="http://schemas.microsoft.com/office/drawing/2014/main" id="{82996E38-1E79-4C38-BB73-850C1F6BD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16" name="Freeform 24">
              <a:extLst>
                <a:ext uri="{FF2B5EF4-FFF2-40B4-BE49-F238E27FC236}">
                  <a16:creationId xmlns:a16="http://schemas.microsoft.com/office/drawing/2014/main" id="{CE927FE3-1BE5-4D05-B8D7-88E07FF6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17" name="Freeform 25">
              <a:extLst>
                <a:ext uri="{FF2B5EF4-FFF2-40B4-BE49-F238E27FC236}">
                  <a16:creationId xmlns:a16="http://schemas.microsoft.com/office/drawing/2014/main" id="{27B981F4-D791-404F-A6E1-83FAD7537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18" name="Freeform 26">
              <a:extLst>
                <a:ext uri="{FF2B5EF4-FFF2-40B4-BE49-F238E27FC236}">
                  <a16:creationId xmlns:a16="http://schemas.microsoft.com/office/drawing/2014/main" id="{C79724CA-F950-4F24-A2DF-A6C66C8FB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19" name="Freeform 27">
              <a:extLst>
                <a:ext uri="{FF2B5EF4-FFF2-40B4-BE49-F238E27FC236}">
                  <a16:creationId xmlns:a16="http://schemas.microsoft.com/office/drawing/2014/main" id="{B60F86CD-6B84-4A86-9A84-1253D5C63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0" name="Freeform 28">
              <a:extLst>
                <a:ext uri="{FF2B5EF4-FFF2-40B4-BE49-F238E27FC236}">
                  <a16:creationId xmlns:a16="http://schemas.microsoft.com/office/drawing/2014/main" id="{6ADDC23E-DD84-4022-9E68-7E35C80E6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1" name="Freeform 29">
              <a:extLst>
                <a:ext uri="{FF2B5EF4-FFF2-40B4-BE49-F238E27FC236}">
                  <a16:creationId xmlns:a16="http://schemas.microsoft.com/office/drawing/2014/main" id="{8FC3E1B2-C741-4242-8D3C-D98A8A213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2" name="Freeform 30">
              <a:extLst>
                <a:ext uri="{FF2B5EF4-FFF2-40B4-BE49-F238E27FC236}">
                  <a16:creationId xmlns:a16="http://schemas.microsoft.com/office/drawing/2014/main" id="{43E10B4F-DACB-4777-BDEB-26A94121E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3" name="Freeform 31">
              <a:extLst>
                <a:ext uri="{FF2B5EF4-FFF2-40B4-BE49-F238E27FC236}">
                  <a16:creationId xmlns:a16="http://schemas.microsoft.com/office/drawing/2014/main" id="{0F6D9197-EFD5-4945-BC96-A5EC66848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4" name="Freeform 32">
              <a:extLst>
                <a:ext uri="{FF2B5EF4-FFF2-40B4-BE49-F238E27FC236}">
                  <a16:creationId xmlns:a16="http://schemas.microsoft.com/office/drawing/2014/main" id="{129E04CE-31E3-49FB-857A-6C0074B6C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5" name="Rectangle 5224">
              <a:extLst>
                <a:ext uri="{FF2B5EF4-FFF2-40B4-BE49-F238E27FC236}">
                  <a16:creationId xmlns:a16="http://schemas.microsoft.com/office/drawing/2014/main" id="{6DDF20A0-F5D5-4DF9-8859-9BAB9B07D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6" name="Freeform 34">
              <a:extLst>
                <a:ext uri="{FF2B5EF4-FFF2-40B4-BE49-F238E27FC236}">
                  <a16:creationId xmlns:a16="http://schemas.microsoft.com/office/drawing/2014/main" id="{6EAE610D-D6A4-417B-8D1D-9F46CFD16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7" name="Freeform 35">
              <a:extLst>
                <a:ext uri="{FF2B5EF4-FFF2-40B4-BE49-F238E27FC236}">
                  <a16:creationId xmlns:a16="http://schemas.microsoft.com/office/drawing/2014/main" id="{98EB1E73-7882-4002-970B-0EE5E9D0C8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8" name="Freeform 36">
              <a:extLst>
                <a:ext uri="{FF2B5EF4-FFF2-40B4-BE49-F238E27FC236}">
                  <a16:creationId xmlns:a16="http://schemas.microsoft.com/office/drawing/2014/main" id="{F6789CED-4C51-4E7C-8352-5589F476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9" name="Freeform 37">
              <a:extLst>
                <a:ext uri="{FF2B5EF4-FFF2-40B4-BE49-F238E27FC236}">
                  <a16:creationId xmlns:a16="http://schemas.microsoft.com/office/drawing/2014/main" id="{5EA3B6F1-F1AB-4125-B10A-A151640AA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0" name="Freeform 38">
              <a:extLst>
                <a:ext uri="{FF2B5EF4-FFF2-40B4-BE49-F238E27FC236}">
                  <a16:creationId xmlns:a16="http://schemas.microsoft.com/office/drawing/2014/main" id="{10C1DAD7-FA62-4EA9-8B38-632D88F5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1" name="Freeform 39">
              <a:extLst>
                <a:ext uri="{FF2B5EF4-FFF2-40B4-BE49-F238E27FC236}">
                  <a16:creationId xmlns:a16="http://schemas.microsoft.com/office/drawing/2014/main" id="{76C106C8-9A2B-4AAD-BCB6-C969DE07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2" name="Freeform 40">
              <a:extLst>
                <a:ext uri="{FF2B5EF4-FFF2-40B4-BE49-F238E27FC236}">
                  <a16:creationId xmlns:a16="http://schemas.microsoft.com/office/drawing/2014/main" id="{0C85FDCD-71B0-4746-915A-FD6791AAB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3" name="Freeform 41">
              <a:extLst>
                <a:ext uri="{FF2B5EF4-FFF2-40B4-BE49-F238E27FC236}">
                  <a16:creationId xmlns:a16="http://schemas.microsoft.com/office/drawing/2014/main" id="{AAA649C3-C2F8-4C07-81B6-7CD6A5043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4" name="Freeform 42">
              <a:extLst>
                <a:ext uri="{FF2B5EF4-FFF2-40B4-BE49-F238E27FC236}">
                  <a16:creationId xmlns:a16="http://schemas.microsoft.com/office/drawing/2014/main" id="{204CA23C-3342-4E0B-8785-EDA0FDBEC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5" name="Freeform 43">
              <a:extLst>
                <a:ext uri="{FF2B5EF4-FFF2-40B4-BE49-F238E27FC236}">
                  <a16:creationId xmlns:a16="http://schemas.microsoft.com/office/drawing/2014/main" id="{2983555D-7FC7-4A4C-93BC-C29EECEE8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6" name="Freeform 44">
              <a:extLst>
                <a:ext uri="{FF2B5EF4-FFF2-40B4-BE49-F238E27FC236}">
                  <a16:creationId xmlns:a16="http://schemas.microsoft.com/office/drawing/2014/main" id="{3B6E164A-5B73-496F-83C1-4E257C561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7" name="Rectangle 5236">
              <a:extLst>
                <a:ext uri="{FF2B5EF4-FFF2-40B4-BE49-F238E27FC236}">
                  <a16:creationId xmlns:a16="http://schemas.microsoft.com/office/drawing/2014/main" id="{DF9EAAD5-930F-4895-869E-5DA5A5ED3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8" name="Freeform 46">
              <a:extLst>
                <a:ext uri="{FF2B5EF4-FFF2-40B4-BE49-F238E27FC236}">
                  <a16:creationId xmlns:a16="http://schemas.microsoft.com/office/drawing/2014/main" id="{12B05A00-01DB-41D0-98C5-F93FC98C4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39" name="Freeform 47">
              <a:extLst>
                <a:ext uri="{FF2B5EF4-FFF2-40B4-BE49-F238E27FC236}">
                  <a16:creationId xmlns:a16="http://schemas.microsoft.com/office/drawing/2014/main" id="{ACFCCFE5-2B6E-4EE2-8A0D-A18A3125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0" name="Freeform 48">
              <a:extLst>
                <a:ext uri="{FF2B5EF4-FFF2-40B4-BE49-F238E27FC236}">
                  <a16:creationId xmlns:a16="http://schemas.microsoft.com/office/drawing/2014/main" id="{70562808-51A5-4773-93CC-8B4A4A362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1" name="Freeform 49">
              <a:extLst>
                <a:ext uri="{FF2B5EF4-FFF2-40B4-BE49-F238E27FC236}">
                  <a16:creationId xmlns:a16="http://schemas.microsoft.com/office/drawing/2014/main" id="{EC56ED5F-316D-4A66-8F8F-72E26F50B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2" name="Freeform 50">
              <a:extLst>
                <a:ext uri="{FF2B5EF4-FFF2-40B4-BE49-F238E27FC236}">
                  <a16:creationId xmlns:a16="http://schemas.microsoft.com/office/drawing/2014/main" id="{8C5B852E-E495-4C75-82DA-DD9426B2F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3" name="Freeform 51">
              <a:extLst>
                <a:ext uri="{FF2B5EF4-FFF2-40B4-BE49-F238E27FC236}">
                  <a16:creationId xmlns:a16="http://schemas.microsoft.com/office/drawing/2014/main" id="{873B9CD9-5CB4-4A2A-87B8-503800220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4" name="Freeform 52">
              <a:extLst>
                <a:ext uri="{FF2B5EF4-FFF2-40B4-BE49-F238E27FC236}">
                  <a16:creationId xmlns:a16="http://schemas.microsoft.com/office/drawing/2014/main" id="{693D1E94-8556-4B08-AFE0-A60455465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5" name="Freeform 53">
              <a:extLst>
                <a:ext uri="{FF2B5EF4-FFF2-40B4-BE49-F238E27FC236}">
                  <a16:creationId xmlns:a16="http://schemas.microsoft.com/office/drawing/2014/main" id="{32312E8C-B6A4-4488-A1B8-6A7DECAFD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6" name="Freeform 54">
              <a:extLst>
                <a:ext uri="{FF2B5EF4-FFF2-40B4-BE49-F238E27FC236}">
                  <a16:creationId xmlns:a16="http://schemas.microsoft.com/office/drawing/2014/main" id="{CB36CE95-F25E-4549-9FD6-1B068418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7" name="Freeform 55">
              <a:extLst>
                <a:ext uri="{FF2B5EF4-FFF2-40B4-BE49-F238E27FC236}">
                  <a16:creationId xmlns:a16="http://schemas.microsoft.com/office/drawing/2014/main" id="{C452D834-CC93-48F0-9C24-A864E0A53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8" name="Freeform 56">
              <a:extLst>
                <a:ext uri="{FF2B5EF4-FFF2-40B4-BE49-F238E27FC236}">
                  <a16:creationId xmlns:a16="http://schemas.microsoft.com/office/drawing/2014/main" id="{2F8089AF-DC55-4EB6-90DD-468D2F1D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49" name="Freeform 57">
              <a:extLst>
                <a:ext uri="{FF2B5EF4-FFF2-40B4-BE49-F238E27FC236}">
                  <a16:creationId xmlns:a16="http://schemas.microsoft.com/office/drawing/2014/main" id="{00DD0A37-AD9B-4A38-B2A5-C41D2780D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50" name="Freeform 58">
              <a:extLst>
                <a:ext uri="{FF2B5EF4-FFF2-40B4-BE49-F238E27FC236}">
                  <a16:creationId xmlns:a16="http://schemas.microsoft.com/office/drawing/2014/main" id="{C24501AA-7C2F-4076-AE7A-3BE446715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C7F0F-6224-C433-2747-3D83DE4DF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4" y="1744663"/>
            <a:ext cx="5329237" cy="495594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 err="1"/>
              <a:t>Overview:The</a:t>
            </a:r>
            <a:r>
              <a:rPr lang="en-US" sz="2000" dirty="0"/>
              <a:t> math module provides access to mathematical functions defined by the C standard.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Commonly Used Functions: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math.sqrt</a:t>
            </a:r>
            <a:r>
              <a:rPr lang="en-US" dirty="0"/>
              <a:t>(x): Returns the square root of x.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math.pow</a:t>
            </a:r>
            <a:r>
              <a:rPr lang="en-US" dirty="0"/>
              <a:t>(x, y): Returns x raised to the power of y.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math.factorial</a:t>
            </a:r>
            <a:r>
              <a:rPr lang="en-US" dirty="0"/>
              <a:t>(x): Returns the factorial of x.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math.sin</a:t>
            </a:r>
            <a:r>
              <a:rPr lang="en-US" dirty="0"/>
              <a:t>(x), </a:t>
            </a:r>
            <a:r>
              <a:rPr lang="en-US" dirty="0" err="1"/>
              <a:t>math.cos</a:t>
            </a:r>
            <a:r>
              <a:rPr lang="en-US" dirty="0"/>
              <a:t>(x), </a:t>
            </a:r>
            <a:r>
              <a:rPr lang="en-US" dirty="0" err="1"/>
              <a:t>math.tan</a:t>
            </a:r>
            <a:r>
              <a:rPr lang="en-US" dirty="0"/>
              <a:t>(x): Trigonometric functions.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math.pi</a:t>
            </a:r>
            <a:r>
              <a:rPr lang="en-US" dirty="0"/>
              <a:t>: The mathematical constant π (3.14159...).</a:t>
            </a:r>
            <a:endParaRPr lang="en-GB" dirty="0">
              <a:hlinkClick r:id="rId6"/>
            </a:endParaRPr>
          </a:p>
          <a:p>
            <a:pPr>
              <a:lnSpc>
                <a:spcPct val="110000"/>
              </a:lnSpc>
            </a:pPr>
            <a:r>
              <a:rPr lang="en-GB" sz="2000" dirty="0">
                <a:hlinkClick r:id="rId6"/>
              </a:rPr>
              <a:t>https://docs.python.org/3/library/math.html</a:t>
            </a:r>
            <a:endParaRPr lang="en-GB" sz="2000" dirty="0"/>
          </a:p>
          <a:p>
            <a:pPr>
              <a:lnSpc>
                <a:spcPct val="11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987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74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A31674-01DE-77EE-12FB-8A1CDB903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GB"/>
              <a:t>Random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4F527-AA4F-B748-9D0F-43E65D21B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8673" r="33982" b="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84B4D-A68E-DF2A-441A-151C9C91B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786" y="1744663"/>
            <a:ext cx="6889667" cy="48060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000" dirty="0" err="1"/>
              <a:t>Overview:The</a:t>
            </a:r>
            <a:r>
              <a:rPr lang="en-GB" sz="2000" dirty="0"/>
              <a:t> random module implements pseudo-random number generators for various distributions.</a:t>
            </a:r>
          </a:p>
          <a:p>
            <a:pPr>
              <a:lnSpc>
                <a:spcPct val="110000"/>
              </a:lnSpc>
            </a:pPr>
            <a:r>
              <a:rPr lang="en-GB" sz="2000" dirty="0"/>
              <a:t>Commonly Used Functions: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random.random</a:t>
            </a:r>
            <a:r>
              <a:rPr lang="en-GB" dirty="0"/>
              <a:t>(): Returns a random float in the range [0.0, 1.0).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random.randint</a:t>
            </a:r>
            <a:r>
              <a:rPr lang="en-GB" dirty="0"/>
              <a:t>(a, b): Returns a random integer between a and b (inclusive).</a:t>
            </a:r>
          </a:p>
          <a:p>
            <a:pPr lvl="1">
              <a:lnSpc>
                <a:spcPct val="110000"/>
              </a:lnSpc>
            </a:pPr>
            <a:r>
              <a:rPr lang="en-GB" dirty="0" err="1"/>
              <a:t>random.choice</a:t>
            </a:r>
            <a:r>
              <a:rPr lang="en-GB" dirty="0"/>
              <a:t>(</a:t>
            </a:r>
            <a:r>
              <a:rPr lang="en-GB" dirty="0" err="1"/>
              <a:t>seq</a:t>
            </a:r>
            <a:r>
              <a:rPr lang="en-GB" dirty="0"/>
              <a:t>): Returns a random element from the non-empty sequence seq.</a:t>
            </a:r>
          </a:p>
          <a:p>
            <a:pPr lvl="1">
              <a:lnSpc>
                <a:spcPct val="110000"/>
              </a:lnSpc>
            </a:pPr>
            <a:r>
              <a:rPr lang="en-US" dirty="0" err="1"/>
              <a:t>random.shuffle</a:t>
            </a:r>
            <a:r>
              <a:rPr lang="en-US" dirty="0"/>
              <a:t>(seq): Shuffles the sequence seq in place.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hlinkClick r:id="rId6"/>
              </a:rPr>
              <a:t>https://docs.python.org/3/library/random.html</a:t>
            </a:r>
            <a:r>
              <a:rPr lang="en-US" sz="2000" dirty="0"/>
              <a:t> </a:t>
            </a:r>
          </a:p>
          <a:p>
            <a:pPr>
              <a:lnSpc>
                <a:spcPct val="11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932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748806-2516-67F3-A57B-2B9043CA4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GB" sz="3200"/>
              <a:t>Turtle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5FF05-DB7B-4C73-59DC-A87D717527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78" t="421" r="26526" b="-42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BF953-2E4D-DF9D-C995-98EC7E844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1744664"/>
            <a:ext cx="4153281" cy="47835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The turtle is a module within the Python Standard Library. It provides a way to create graphics and drawings programmatically.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Example: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highlight>
                  <a:srgbClr val="808080"/>
                </a:highlight>
              </a:rPr>
              <a:t>import turtle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screen = </a:t>
            </a:r>
            <a:r>
              <a:rPr lang="en-US" sz="1600" dirty="0" err="1"/>
              <a:t>turtle.Screen</a:t>
            </a:r>
            <a:r>
              <a:rPr lang="en-US" sz="1600" dirty="0"/>
              <a:t>() #create a screen to display the graphics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t = </a:t>
            </a:r>
            <a:r>
              <a:rPr lang="en-US" sz="1600" dirty="0" err="1"/>
              <a:t>turtle.Turtle</a:t>
            </a:r>
            <a:r>
              <a:rPr lang="en-US" sz="1600" dirty="0"/>
              <a:t>() #create the “turtle” (brush)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/>
              <a:t>t.forward</a:t>
            </a:r>
            <a:r>
              <a:rPr lang="en-US" sz="1600" dirty="0"/>
              <a:t>(100) #move the “turtle”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/>
              <a:t>t.left</a:t>
            </a:r>
            <a:r>
              <a:rPr lang="en-US" sz="1600" dirty="0"/>
              <a:t>(90)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/>
              <a:t>t.forward</a:t>
            </a:r>
            <a:r>
              <a:rPr lang="en-US" sz="1600" dirty="0"/>
              <a:t>(100)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/>
              <a:t>screen.mainloop</a:t>
            </a:r>
            <a:r>
              <a:rPr lang="en-US" sz="1600" dirty="0"/>
              <a:t>()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  <a:p>
            <a:pPr>
              <a:lnSpc>
                <a:spcPct val="110000"/>
              </a:lnSpc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7069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7746DD-04EC-6602-B844-80D92A12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GB" dirty="0" err="1"/>
              <a:t>Tkinter</a:t>
            </a:r>
            <a:r>
              <a:rPr lang="en-GB" dirty="0"/>
              <a:t> module (requested)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4AFCD-51BC-196B-583F-9CA97E58E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73" t="104" r="12805" b="-104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FA0EA-B309-458A-48F1-E1F34EB00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1816102"/>
            <a:ext cx="6942054" cy="480377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A module in Python's standard library used to creating graphical user interfaces (GUIs).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Key Features: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Provides tools to create windows, dialogs, buttons, menus, and other GUI elements.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Cross-platform compatibility: works on Windows, macOS, and Linux.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Easy to use for creating simple to moderately complex GUI applications.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600" dirty="0"/>
              <a:t>Example:-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600" dirty="0"/>
              <a:t>import </a:t>
            </a:r>
            <a:r>
              <a:rPr lang="en-US" sz="1600" dirty="0" err="1"/>
              <a:t>tkinter</a:t>
            </a:r>
            <a:r>
              <a:rPr lang="en-US" sz="1600" dirty="0"/>
              <a:t> as </a:t>
            </a:r>
            <a:r>
              <a:rPr lang="en-US" sz="1600" dirty="0" err="1"/>
              <a:t>tk</a:t>
            </a:r>
            <a:endParaRPr lang="en-US" sz="1600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600" dirty="0"/>
              <a:t>root = </a:t>
            </a:r>
            <a:r>
              <a:rPr lang="en-US" sz="1600" dirty="0" err="1"/>
              <a:t>tk.Tk</a:t>
            </a:r>
            <a:r>
              <a:rPr lang="en-US" sz="1600" dirty="0"/>
              <a:t>()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600" dirty="0" err="1"/>
              <a:t>root.title</a:t>
            </a:r>
            <a:r>
              <a:rPr lang="en-US" sz="1600" dirty="0"/>
              <a:t>("Simple </a:t>
            </a:r>
            <a:r>
              <a:rPr lang="en-US" sz="1600" dirty="0" err="1"/>
              <a:t>Tkinter</a:t>
            </a:r>
            <a:r>
              <a:rPr lang="en-US" sz="1600" dirty="0"/>
              <a:t> Window")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600" dirty="0"/>
              <a:t>label = </a:t>
            </a:r>
            <a:r>
              <a:rPr lang="en-US" sz="1600" dirty="0" err="1"/>
              <a:t>tk.Label</a:t>
            </a:r>
            <a:r>
              <a:rPr lang="en-US" sz="1600" dirty="0"/>
              <a:t>(root, text="Hello, </a:t>
            </a:r>
            <a:r>
              <a:rPr lang="en-US" sz="1600" dirty="0" err="1"/>
              <a:t>Tkinter</a:t>
            </a:r>
            <a:r>
              <a:rPr lang="en-US" sz="1600" dirty="0"/>
              <a:t>!")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600" dirty="0" err="1"/>
              <a:t>label.pack</a:t>
            </a:r>
            <a:r>
              <a:rPr lang="en-US" sz="1600" dirty="0"/>
              <a:t>()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1600" dirty="0" err="1"/>
              <a:t>root.mainloop</a:t>
            </a:r>
            <a:r>
              <a:rPr lang="en-US" sz="1600" dirty="0"/>
              <a:t>()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46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626D-28CD-0C2A-8DD0-E141CEA4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Third party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422C4-1B53-0663-B2F9-2D3F9BF94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97242"/>
            <a:ext cx="9905999" cy="44396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Third-party modules are additional modules created by the Python community or organizations that are not included in the Python Standard Library.</a:t>
            </a:r>
          </a:p>
          <a:p>
            <a:r>
              <a:rPr lang="en-US" dirty="0"/>
              <a:t>These modules need to be installed separately, typically using package managers like pip.</a:t>
            </a:r>
          </a:p>
          <a:p>
            <a:pPr marL="0" indent="0">
              <a:buNone/>
            </a:pPr>
            <a:r>
              <a:rPr lang="en-GB" dirty="0"/>
              <a:t>Examples of Popular Third-Party Modules:</a:t>
            </a:r>
          </a:p>
          <a:p>
            <a:pPr lvl="1"/>
            <a:r>
              <a:rPr lang="en-GB" dirty="0"/>
              <a:t>NumPy: Fundamental package for scientific computing with Python.</a:t>
            </a:r>
          </a:p>
          <a:p>
            <a:pPr lvl="1"/>
            <a:r>
              <a:rPr lang="en-GB" dirty="0"/>
              <a:t>Pandas: Powerful data structures for data analysis and manipulation.</a:t>
            </a:r>
          </a:p>
          <a:p>
            <a:pPr lvl="1"/>
            <a:r>
              <a:rPr lang="en-GB" dirty="0"/>
              <a:t>Requests: Simple, yet elegant HTTP library for Python.</a:t>
            </a:r>
          </a:p>
          <a:p>
            <a:pPr lvl="1"/>
            <a:r>
              <a:rPr lang="en-GB" dirty="0" err="1"/>
              <a:t>BeautifulSoup</a:t>
            </a:r>
            <a:r>
              <a:rPr lang="en-GB" dirty="0"/>
              <a:t>: Library for parsing HTML and XML documents.</a:t>
            </a:r>
          </a:p>
          <a:p>
            <a:pPr lvl="1"/>
            <a:r>
              <a:rPr lang="en-GB" dirty="0"/>
              <a:t>TensorFlow: Open-source platform for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05597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BF2B15-C8E9-B18C-D5C0-988997288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GB" sz="3200" dirty="0" err="1"/>
              <a:t>PyGame</a:t>
            </a:r>
            <a:r>
              <a:rPr lang="en-GB" sz="3200" dirty="0"/>
              <a:t> </a:t>
            </a:r>
            <a:r>
              <a:rPr lang="en-GB" sz="1800" dirty="0"/>
              <a:t>(requested)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A2D64-CF54-BE77-8FD2-7E9C7F4D49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57" r="23448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46CD-B6A1-96AC-4F39-F81C4E962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8" y="1957388"/>
            <a:ext cx="4091369" cy="44830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 err="1"/>
              <a:t>PyGame</a:t>
            </a:r>
            <a:r>
              <a:rPr lang="en-US" sz="2000" dirty="0"/>
              <a:t> is a set of Python modules designed for writing video games.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It includes computer graphics and sound libraries to create games and multimedia applications. Supports 2D graphics, sound, and music.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Run the following command to install </a:t>
            </a:r>
            <a:r>
              <a:rPr lang="en-US" sz="2000" dirty="0" err="1"/>
              <a:t>PyGame</a:t>
            </a:r>
            <a:r>
              <a:rPr lang="en-US" sz="20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pip install </a:t>
            </a:r>
            <a:r>
              <a:rPr lang="en-GB" dirty="0" err="1"/>
              <a:t>pygame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sz="2000" dirty="0"/>
              <a:t>To use </a:t>
            </a:r>
            <a:r>
              <a:rPr lang="en-GB" sz="2000" dirty="0" err="1"/>
              <a:t>pygame</a:t>
            </a:r>
            <a:r>
              <a:rPr lang="en-GB" sz="2000" dirty="0"/>
              <a:t> in your program.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import </a:t>
            </a:r>
            <a:r>
              <a:rPr lang="en-GB" dirty="0" err="1"/>
              <a:t>pygame</a:t>
            </a:r>
            <a:endParaRPr lang="en-GB" dirty="0"/>
          </a:p>
          <a:p>
            <a:pPr>
              <a:lnSpc>
                <a:spcPct val="110000"/>
              </a:lnSpc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5271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9F3A-BE2E-5438-4DC4-88E478C4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53333"/>
          </a:xfrm>
        </p:spPr>
        <p:txBody>
          <a:bodyPr>
            <a:normAutofit/>
          </a:bodyPr>
          <a:lstStyle/>
          <a:p>
            <a:r>
              <a:rPr lang="en-US" sz="4400" dirty="0"/>
              <a:t>Last week’s recap</a:t>
            </a:r>
            <a:endParaRPr lang="en-A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C28C9-30DE-0ADD-8729-13FF64A61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0090"/>
            <a:ext cx="9905999" cy="4428698"/>
          </a:xfrm>
        </p:spPr>
        <p:txBody>
          <a:bodyPr>
            <a:normAutofit/>
          </a:bodyPr>
          <a:lstStyle/>
          <a:p>
            <a:r>
              <a:rPr lang="en-US" sz="3200" dirty="0"/>
              <a:t>Grasp the idea of conditional statements and loops.</a:t>
            </a:r>
          </a:p>
          <a:p>
            <a:r>
              <a:rPr lang="en-US" sz="3200" dirty="0"/>
              <a:t>Understand the concepts of indentation, iteration and incrementation.</a:t>
            </a:r>
          </a:p>
          <a:p>
            <a:r>
              <a:rPr lang="en-US" sz="3200" dirty="0"/>
              <a:t>Learn how to use logical operators within conditionals.</a:t>
            </a:r>
          </a:p>
          <a:p>
            <a:r>
              <a:rPr lang="en-US" sz="3200" dirty="0"/>
              <a:t>Understand the structure and use of loops. </a:t>
            </a:r>
            <a:br>
              <a:rPr lang="en-US" sz="3200" dirty="0"/>
            </a:br>
            <a:r>
              <a:rPr lang="en-US" sz="3200" dirty="0"/>
              <a:t>Implement loops with complex data types.</a:t>
            </a:r>
            <a:endParaRPr lang="en-A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F55D7-7586-F51B-3270-B36F49497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13" t="9232" r="26887" b="16450"/>
          <a:stretch/>
        </p:blipFill>
        <p:spPr>
          <a:xfrm>
            <a:off x="10192646" y="1671851"/>
            <a:ext cx="1709530" cy="2570347"/>
          </a:xfrm>
          <a:prstGeom prst="flowChartOffpage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79240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1EA703-7789-27E8-A4A5-77CE55318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146" y="2622886"/>
            <a:ext cx="11171708" cy="1934374"/>
          </a:xfrm>
        </p:spPr>
      </p:pic>
    </p:spTree>
    <p:extLst>
      <p:ext uri="{BB962C8B-B14F-4D97-AF65-F5344CB8AC3E}">
        <p14:creationId xmlns:p14="http://schemas.microsoft.com/office/powerpoint/2010/main" val="23561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88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01FD75-57B4-4FE5-897D-D1E45CCF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AE81D-56F1-280C-7872-8721BC8A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Module vs package vs library vs framework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51D164-61B0-BAF0-4593-14D3802528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32395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767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07BB-84E3-C97F-F3DF-73236AB5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/>
              <a:t>Mini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B6FF-F16D-85EA-9CA2-FE864538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556562"/>
            <a:ext cx="9905999" cy="2882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Get all correct for a Prize!!</a:t>
            </a:r>
          </a:p>
          <a:p>
            <a:pPr marL="0" indent="0" algn="ctr">
              <a:buNone/>
            </a:pPr>
            <a:r>
              <a:rPr lang="en-GB" sz="3200" dirty="0">
                <a:hlinkClick r:id="rId2"/>
              </a:rPr>
              <a:t>https://docs.google.com/forms/d/e/1FAIpQLSf4eqhKknAAByfz3b0BrrLvHz-XxKs9TtT_33AwEJmAvNHtXg/viewform?usp=sf_link</a:t>
            </a:r>
            <a:endParaRPr lang="en-GB" sz="3200" dirty="0"/>
          </a:p>
          <a:p>
            <a:pPr marL="0" indent="0" algn="ctr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827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5CAE9-11ED-9088-AEFF-25195926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165EC-2EC0-C618-5226-D381D5B4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ighlight>
                  <a:srgbClr val="808080"/>
                </a:highlight>
                <a:hlinkClick r:id="rId2"/>
              </a:rPr>
              <a:t>Cisco Python Essentials 1 https://skillsforall.com/course/python-essentials-1?courseLang=en-US</a:t>
            </a:r>
            <a:endParaRPr lang="en-GB" dirty="0">
              <a:highlight>
                <a:srgbClr val="808080"/>
              </a:highlight>
              <a:hlinkClick r:id="rId3"/>
            </a:endParaRPr>
          </a:p>
          <a:p>
            <a:r>
              <a:rPr lang="en-GB" dirty="0">
                <a:hlinkClick r:id="rId3"/>
              </a:rPr>
              <a:t>https://realpython.com/</a:t>
            </a:r>
            <a:endParaRPr lang="en-GB" dirty="0"/>
          </a:p>
          <a:p>
            <a:r>
              <a:rPr lang="en-GB" dirty="0">
                <a:highlight>
                  <a:srgbClr val="808080"/>
                </a:highlight>
                <a:hlinkClick r:id="rId4"/>
              </a:rPr>
              <a:t>https://www.w3schools.com/python/python_functions.asp</a:t>
            </a:r>
          </a:p>
          <a:p>
            <a:r>
              <a:rPr lang="en-GB" dirty="0">
                <a:hlinkClick r:id="rId4"/>
              </a:rPr>
              <a:t>https://www.geeksforgeeks.org/python-programming-language-tutorial/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0596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63B8-5DD5-DAB1-FBDE-4D9D874B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 of Next Week!!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5CBA8-383A-9006-6C60-49EB4EBC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3752"/>
            <a:ext cx="10179406" cy="4510696"/>
          </a:xfrm>
        </p:spPr>
        <p:txBody>
          <a:bodyPr>
            <a:normAutofit/>
          </a:bodyPr>
          <a:lstStyle/>
          <a:p>
            <a:r>
              <a:rPr lang="en-US" sz="3200" dirty="0"/>
              <a:t>Understand the principles of Object-Oriented Programming (OOP).</a:t>
            </a:r>
          </a:p>
          <a:p>
            <a:r>
              <a:rPr lang="en-US" sz="3200" dirty="0"/>
              <a:t>Learn how to define and create classes and objects.</a:t>
            </a:r>
          </a:p>
          <a:p>
            <a:r>
              <a:rPr lang="en-US" sz="3200" dirty="0"/>
              <a:t>Understand and implement class attributes and methods.</a:t>
            </a:r>
          </a:p>
          <a:p>
            <a:r>
              <a:rPr lang="en-US" sz="3200" dirty="0"/>
              <a:t>Explore the concepts of inheritance, </a:t>
            </a:r>
            <a:r>
              <a:rPr lang="en-US" sz="3200" dirty="0" err="1"/>
              <a:t>polymorphism,encapsulation</a:t>
            </a:r>
            <a:r>
              <a:rPr lang="en-US" sz="3200" dirty="0"/>
              <a:t>, and abstraction.</a:t>
            </a:r>
            <a:endParaRPr lang="en-AE" sz="3200" dirty="0"/>
          </a:p>
        </p:txBody>
      </p:sp>
    </p:spTree>
    <p:extLst>
      <p:ext uri="{BB962C8B-B14F-4D97-AF65-F5344CB8AC3E}">
        <p14:creationId xmlns:p14="http://schemas.microsoft.com/office/powerpoint/2010/main" val="23911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3" name="Group 19462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9464" name="Rectangle 19463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465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58" name="Picture 2" descr="Colorful Confetti PSD, 3,000+ High Quality Free PSD Templates for Download">
            <a:extLst>
              <a:ext uri="{FF2B5EF4-FFF2-40B4-BE49-F238E27FC236}">
                <a16:creationId xmlns:a16="http://schemas.microsoft.com/office/drawing/2014/main" id="{7C39EA26-BB62-9FE4-BCF9-B948F9463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0" b="448"/>
          <a:stretch/>
        </p:blipFill>
        <p:spPr bwMode="auto">
          <a:xfrm>
            <a:off x="-1" y="9"/>
            <a:ext cx="12192002" cy="686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467" name="Group 19466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9468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469" name="Group 19468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9489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90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91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92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9470" name="Group 19469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9483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4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5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6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7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8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9471" name="Group 19470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9479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0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1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82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9472" name="Group 19471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9473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4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5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6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7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478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60335C-C9AA-F611-B25F-565F4EBD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THANK YOU FOR STICKING TILL THE END!!!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802E0-7AD6-D422-8D9F-A3F21274D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01814"/>
            <a:ext cx="9905999" cy="4223674"/>
          </a:xfrm>
        </p:spPr>
        <p:txBody>
          <a:bodyPr anchor="ctr"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GB" sz="4000" dirty="0"/>
              <a:t>Here is Another Special Easter Egg in Python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this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love = this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 is love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love is True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love is False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love is not True or False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love is not True or False; love is love  # FML</a:t>
            </a:r>
          </a:p>
          <a:p>
            <a:pPr marL="0" indent="0" algn="ctr">
              <a:buNone/>
            </a:pPr>
            <a:r>
              <a:rPr lang="en-US" sz="4000" dirty="0"/>
              <a:t>Try it in your Python interpreter and see the result!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8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4824A9C-9034-A96F-DC8D-397E6DF82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9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DAAC-8E65-04B3-CBC7-0EB7E47A5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Week’s objectives: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AC7A1-42D0-4632-EA60-88CC80AD7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8686"/>
            <a:ext cx="7538563" cy="420327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Understand the definition and importance of </a:t>
            </a:r>
            <a:r>
              <a:rPr lang="en-US" sz="3200" dirty="0">
                <a:highlight>
                  <a:srgbClr val="808080"/>
                </a:highlight>
              </a:rPr>
              <a:t>functions.</a:t>
            </a:r>
          </a:p>
          <a:p>
            <a:r>
              <a:rPr lang="en-US" sz="3200" dirty="0"/>
              <a:t>Learn how to declare and call functions.</a:t>
            </a:r>
          </a:p>
          <a:p>
            <a:r>
              <a:rPr lang="en-US" sz="3200" dirty="0"/>
              <a:t>Understand the concept of parameters, return values and scope of variables.</a:t>
            </a:r>
          </a:p>
          <a:p>
            <a:r>
              <a:rPr lang="en-US" sz="3200" dirty="0"/>
              <a:t>Practice importing and using built-in modules.</a:t>
            </a:r>
            <a:endParaRPr lang="en-AE" sz="3200" dirty="0"/>
          </a:p>
        </p:txBody>
      </p:sp>
      <p:pic>
        <p:nvPicPr>
          <p:cNvPr id="1026" name="Picture 2" descr="Checklist png images | PNGWing">
            <a:extLst>
              <a:ext uri="{FF2B5EF4-FFF2-40B4-BE49-F238E27FC236}">
                <a16:creationId xmlns:a16="http://schemas.microsoft.com/office/drawing/2014/main" id="{45F83F92-AB00-562F-29C0-0945E778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11" b="98889" l="10000" r="90000">
                        <a14:foregroundMark x1="20833" y1="95556" x2="24722" y2="29444"/>
                        <a14:foregroundMark x1="24722" y1="29444" x2="39722" y2="16111"/>
                        <a14:foregroundMark x1="39722" y1="16111" x2="48056" y2="1667"/>
                        <a14:foregroundMark x1="48056" y1="1667" x2="58333" y2="12500"/>
                        <a14:foregroundMark x1="58333" y1="12500" x2="75833" y2="16944"/>
                        <a14:foregroundMark x1="75833" y1="16944" x2="83611" y2="86667"/>
                        <a14:foregroundMark x1="83611" y1="86667" x2="73889" y2="97778"/>
                        <a14:foregroundMark x1="73889" y1="97778" x2="33056" y2="98889"/>
                        <a14:foregroundMark x1="33056" y1="98889" x2="20278" y2="94722"/>
                        <a14:foregroundMark x1="43333" y1="7500" x2="56667" y2="6667"/>
                        <a14:foregroundMark x1="22778" y1="53333" x2="21389" y2="24167"/>
                        <a14:foregroundMark x1="21389" y1="24167" x2="21389" y2="24167"/>
                        <a14:foregroundMark x1="21389" y1="30278" x2="35000" y2="20000"/>
                        <a14:foregroundMark x1="35000" y1="20000" x2="36944" y2="20278"/>
                        <a14:foregroundMark x1="16944" y1="26667" x2="29167" y2="14444"/>
                        <a14:foregroundMark x1="29167" y1="14444" x2="45000" y2="12500"/>
                        <a14:foregroundMark x1="45000" y1="12500" x2="45278" y2="12500"/>
                        <a14:foregroundMark x1="34444" y1="34167" x2="29722" y2="61667"/>
                        <a14:foregroundMark x1="29722" y1="61667" x2="32500" y2="78333"/>
                        <a14:foregroundMark x1="32500" y1="78333" x2="55278" y2="69722"/>
                        <a14:foregroundMark x1="55278" y1="69722" x2="66111" y2="48889"/>
                        <a14:foregroundMark x1="66111" y1="48889" x2="55556" y2="28611"/>
                        <a14:foregroundMark x1="55556" y1="28611" x2="37500" y2="30000"/>
                        <a14:foregroundMark x1="37500" y1="30000" x2="30278" y2="35556"/>
                        <a14:foregroundMark x1="32778" y1="41944" x2="40833" y2="35278"/>
                        <a14:foregroundMark x1="72500" y1="13611" x2="82778" y2="24722"/>
                        <a14:foregroundMark x1="82778" y1="24722" x2="71389" y2="16389"/>
                        <a14:foregroundMark x1="71389" y1="16389" x2="71389" y2="15278"/>
                        <a14:foregroundMark x1="54722" y1="6667" x2="57778" y2="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725" y="1958686"/>
            <a:ext cx="2940627" cy="29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06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9D3C-4D51-7D0C-A638-6C6A77DB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Introduction to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9316F-05A1-80C0-2211-E48EB19B2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4844521" cy="4287791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Definition:</a:t>
            </a:r>
            <a:r>
              <a:rPr lang="en-US" dirty="0"/>
              <a:t> A function is a block of reusable code that performs a specific task.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Benefits:</a:t>
            </a:r>
            <a:r>
              <a:rPr lang="en-US" dirty="0"/>
              <a:t> Code reusability, modularity, and readability.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Syntax: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def </a:t>
            </a:r>
            <a:r>
              <a:rPr lang="en-US" dirty="0" err="1"/>
              <a:t>function_name</a:t>
            </a:r>
            <a:r>
              <a:rPr lang="en-US" dirty="0"/>
              <a:t>(parameters):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400" dirty="0"/>
              <a:t>    # code block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400" dirty="0"/>
              <a:t>    return result # if needed </a:t>
            </a:r>
          </a:p>
          <a:p>
            <a:pPr>
              <a:lnSpc>
                <a:spcPct val="110000"/>
              </a:lnSpc>
            </a:pPr>
            <a:endParaRPr lang="en-GB" dirty="0"/>
          </a:p>
        </p:txBody>
      </p:sp>
      <p:pic>
        <p:nvPicPr>
          <p:cNvPr id="4" name="Picture 3" descr="A person sitting at a desk&#10;&#10;Description automatically generated">
            <a:extLst>
              <a:ext uri="{FF2B5EF4-FFF2-40B4-BE49-F238E27FC236}">
                <a16:creationId xmlns:a16="http://schemas.microsoft.com/office/drawing/2014/main" id="{3C453F98-57B8-B118-14E5-7C5F69242E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19" r="7769" b="-1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33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A104-2001-977F-8FA6-E2F0D0DA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GB" dirty="0"/>
              <a:t>Defining and calling </a:t>
            </a:r>
            <a:r>
              <a:rPr lang="en-GB" dirty="0" err="1"/>
              <a:t>fucntions</a:t>
            </a:r>
            <a:endParaRPr lang="en-GB" dirty="0"/>
          </a:p>
        </p:txBody>
      </p:sp>
      <p:sp>
        <p:nvSpPr>
          <p:cNvPr id="9" name="Round Diagonal Corner Rectangle 9">
            <a:extLst>
              <a:ext uri="{FF2B5EF4-FFF2-40B4-BE49-F238E27FC236}">
                <a16:creationId xmlns:a16="http://schemas.microsoft.com/office/drawing/2014/main" id="{B17B89E9-0A60-4DE1-97F8-2E81D4CCE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1A2A1-A503-1372-E715-3EE675E48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2435" y="2151708"/>
            <a:ext cx="8275386" cy="28550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B7054-0DEE-57E9-1E4A-9103E40C6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GB" sz="3200" dirty="0"/>
              <a:t>Defining a Function:</a:t>
            </a:r>
          </a:p>
          <a:p>
            <a:pPr marL="0" indent="0">
              <a:buNone/>
            </a:pPr>
            <a:r>
              <a:rPr lang="en-US" sz="2800" dirty="0">
                <a:highlight>
                  <a:srgbClr val="808080"/>
                </a:highlight>
              </a:rPr>
              <a:t>def</a:t>
            </a:r>
            <a:r>
              <a:rPr lang="en-US" sz="2800" dirty="0"/>
              <a:t> </a:t>
            </a:r>
            <a:r>
              <a:rPr lang="en-US" sz="2800" dirty="0" err="1"/>
              <a:t>print_world</a:t>
            </a:r>
            <a:r>
              <a:rPr lang="en-US" sz="2800" dirty="0"/>
              <a:t>():</a:t>
            </a:r>
          </a:p>
          <a:p>
            <a:pPr marL="457200" lvl="1" indent="0">
              <a:buNone/>
            </a:pPr>
            <a:r>
              <a:rPr lang="en-US" sz="2800" dirty="0"/>
              <a:t>print(“Hello World”)</a:t>
            </a:r>
          </a:p>
          <a:p>
            <a:r>
              <a:rPr lang="en-GB" sz="3200" dirty="0"/>
              <a:t>Calling a Function:</a:t>
            </a:r>
            <a:endParaRPr lang="en-US" sz="3200" dirty="0"/>
          </a:p>
          <a:p>
            <a:pPr marL="0" indent="0">
              <a:buNone/>
            </a:pPr>
            <a:r>
              <a:rPr lang="en-US" sz="2800" dirty="0" err="1"/>
              <a:t>printWorld</a:t>
            </a:r>
            <a:r>
              <a:rPr lang="en-US" sz="3200" dirty="0"/>
              <a:t>()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410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5DA6-EDBA-8C67-125A-CFF2A859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en-GB" dirty="0"/>
              <a:t>Function parameters and arguments</a:t>
            </a:r>
          </a:p>
        </p:txBody>
      </p:sp>
      <p:sp>
        <p:nvSpPr>
          <p:cNvPr id="2057" name="Round Diagonal Corner Rectangle 6">
            <a:extLst>
              <a:ext uri="{FF2B5EF4-FFF2-40B4-BE49-F238E27FC236}">
                <a16:creationId xmlns:a16="http://schemas.microsoft.com/office/drawing/2014/main" id="{7CADF06E-666D-4233-B4C0-CB050DED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ython Functions (With Examples)">
            <a:extLst>
              <a:ext uri="{FF2B5EF4-FFF2-40B4-BE49-F238E27FC236}">
                <a16:creationId xmlns:a16="http://schemas.microsoft.com/office/drawing/2014/main" id="{A05370D5-8A88-8761-3FBC-708918453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617" y="2699156"/>
            <a:ext cx="3178638" cy="145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2BEBB-0896-99CD-F63C-7E566A17B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6"/>
            <a:ext cx="6188402" cy="398999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b="1" dirty="0"/>
              <a:t>Parameters:</a:t>
            </a:r>
            <a:r>
              <a:rPr lang="en-US" sz="2000" dirty="0"/>
              <a:t> Variables listed inside the parentheses in the function definition.</a:t>
            </a:r>
          </a:p>
          <a:p>
            <a:pPr>
              <a:lnSpc>
                <a:spcPct val="110000"/>
              </a:lnSpc>
            </a:pPr>
            <a:r>
              <a:rPr lang="en-US" sz="2000" b="1" dirty="0"/>
              <a:t>Arguments:</a:t>
            </a:r>
            <a:r>
              <a:rPr lang="en-US" sz="2000" dirty="0"/>
              <a:t> Values passed to the function when it is called.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EXAMPLE:-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/>
              <a:t>def add(a, b): # a and b are parameters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/>
              <a:t>    return a + b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/>
              <a:t>result = add(3, 4) # 3 and 4 are arguments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/>
              <a:t>print(result)  # Output: 7</a:t>
            </a:r>
          </a:p>
        </p:txBody>
      </p:sp>
    </p:spTree>
    <p:extLst>
      <p:ext uri="{BB962C8B-B14F-4D97-AF65-F5344CB8AC3E}">
        <p14:creationId xmlns:p14="http://schemas.microsoft.com/office/powerpoint/2010/main" val="400061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5B88-1ECC-AB38-898E-DEA379C3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Keyword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58FA-C9CF-C5F3-5C87-DEBC8A36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87917"/>
            <a:ext cx="9905999" cy="48107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Keyword arguments allow you to specify argument values by their parameter names when calling a function.</a:t>
            </a:r>
          </a:p>
          <a:p>
            <a:pPr marL="0" indent="0">
              <a:buNone/>
            </a:pPr>
            <a:r>
              <a:rPr lang="en-US" b="1" dirty="0"/>
              <a:t>Advantages: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Improves code readability and clarity.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Allows arguments to be passed in any order.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Example:-</a:t>
            </a:r>
          </a:p>
          <a:p>
            <a:pPr marL="457200" lvl="1" indent="0">
              <a:buNone/>
            </a:pPr>
            <a:r>
              <a:rPr lang="en-US" dirty="0"/>
              <a:t>def greet(name, message="Hello"): 	#default message is “Hello”</a:t>
            </a:r>
          </a:p>
          <a:p>
            <a:pPr marL="457200" lvl="1" indent="0">
              <a:buNone/>
            </a:pPr>
            <a:r>
              <a:rPr lang="en-US" dirty="0"/>
              <a:t>    print(message, name)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greet(name="Alice", message="Hi") 	# call with both arguments specified</a:t>
            </a:r>
          </a:p>
          <a:p>
            <a:pPr marL="457200" lvl="1" indent="0">
              <a:buNone/>
            </a:pPr>
            <a:r>
              <a:rPr lang="en-US" dirty="0"/>
              <a:t>greet(message="Hey", name="Bob") 	# function call in another order</a:t>
            </a:r>
          </a:p>
          <a:p>
            <a:pPr marL="457200" lvl="1" indent="0">
              <a:buNone/>
            </a:pPr>
            <a:r>
              <a:rPr lang="en-US" dirty="0"/>
              <a:t>greet("Charlie") 			# function call without message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7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7B5C9-8769-77FA-DB98-82C0AA36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Arbitrary arguments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FE0A5-7936-3034-CD09-21781790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705465"/>
            <a:ext cx="4689234" cy="263769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94EC1-7C2E-F282-2825-90CF2A73E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dirty="0"/>
              <a:t>Definition: </a:t>
            </a:r>
            <a:r>
              <a:rPr lang="en-US" sz="1500" dirty="0"/>
              <a:t>Arbitrary arguments allow a function to accept an indefinite number of arguments.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Useful when you do not know in advance how many arguments will be passed to the function.</a:t>
            </a:r>
          </a:p>
          <a:p>
            <a:pPr>
              <a:lnSpc>
                <a:spcPct val="110000"/>
              </a:lnSpc>
            </a:pPr>
            <a:r>
              <a:rPr lang="en-US" sz="1500" dirty="0"/>
              <a:t>Syntax: Use * before a parameter name (e.g., *</a:t>
            </a:r>
            <a:r>
              <a:rPr lang="en-US" sz="1500" dirty="0" err="1"/>
              <a:t>args</a:t>
            </a:r>
            <a:r>
              <a:rPr lang="en-US" sz="1500" dirty="0"/>
              <a:t>).</a:t>
            </a:r>
          </a:p>
          <a:p>
            <a:pPr marL="0" indent="0">
              <a:lnSpc>
                <a:spcPct val="110000"/>
              </a:lnSpc>
              <a:spcBef>
                <a:spcPts val="50"/>
              </a:spcBef>
              <a:buNone/>
            </a:pPr>
            <a:r>
              <a:rPr lang="en-US" sz="1500" dirty="0" err="1"/>
              <a:t>Eg</a:t>
            </a:r>
            <a:r>
              <a:rPr lang="en-US" sz="1500" dirty="0"/>
              <a:t>:-</a:t>
            </a:r>
          </a:p>
          <a:p>
            <a:pPr marL="0" indent="0">
              <a:lnSpc>
                <a:spcPct val="110000"/>
              </a:lnSpc>
              <a:spcBef>
                <a:spcPts val="50"/>
              </a:spcBef>
              <a:buNone/>
            </a:pPr>
            <a:r>
              <a:rPr lang="en-US" sz="1500" dirty="0"/>
              <a:t>def greet(*names):</a:t>
            </a:r>
          </a:p>
          <a:p>
            <a:pPr marL="0" indent="0">
              <a:lnSpc>
                <a:spcPct val="110000"/>
              </a:lnSpc>
              <a:spcBef>
                <a:spcPts val="50"/>
              </a:spcBef>
              <a:buNone/>
            </a:pPr>
            <a:r>
              <a:rPr lang="en-US" sz="1500" dirty="0"/>
              <a:t>    for name in names:</a:t>
            </a:r>
          </a:p>
          <a:p>
            <a:pPr marL="0" indent="0">
              <a:lnSpc>
                <a:spcPct val="110000"/>
              </a:lnSpc>
              <a:spcBef>
                <a:spcPts val="50"/>
              </a:spcBef>
              <a:buNone/>
            </a:pPr>
            <a:r>
              <a:rPr lang="en-US" sz="1500" dirty="0"/>
              <a:t>        print("Hello, " + name + "!")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5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/>
              <a:t>greet("Alice", "Bob", "Charlie")</a:t>
            </a:r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0222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C089-4B90-05EC-00ED-5472EE9C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Return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6876F-AF23-86F0-92E5-D178372BC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3277"/>
            <a:ext cx="4844521" cy="4316205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Definition: The return statement ends the function execution and specifies a value to be returned to the caller.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Example:-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def square(x):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    return x * x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result = square(5)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print(result)  # Output: 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9CAC4-1423-93E3-C2AB-0ABA65B2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8" r="9369" b="-1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594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2008</TotalTime>
  <Words>1660</Words>
  <Application>Microsoft Office PowerPoint</Application>
  <PresentationFormat>Widescreen</PresentationFormat>
  <Paragraphs>183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Courier New</vt:lpstr>
      <vt:lpstr>Tw Cen MT</vt:lpstr>
      <vt:lpstr>Circuit</vt:lpstr>
      <vt:lpstr>Session 4: Functions and modules</vt:lpstr>
      <vt:lpstr>Last week’s recap</vt:lpstr>
      <vt:lpstr>This Week’s objectives:</vt:lpstr>
      <vt:lpstr>Introduction to functions</vt:lpstr>
      <vt:lpstr>Defining and calling fucntions</vt:lpstr>
      <vt:lpstr>Function parameters and arguments</vt:lpstr>
      <vt:lpstr>Keyword Arguments</vt:lpstr>
      <vt:lpstr>Arbitrary arguments</vt:lpstr>
      <vt:lpstr>Return statement</vt:lpstr>
      <vt:lpstr>Recursion</vt:lpstr>
      <vt:lpstr>Example of Recursion - Factorial</vt:lpstr>
      <vt:lpstr>Introduction to modules</vt:lpstr>
      <vt:lpstr>Standard modules </vt:lpstr>
      <vt:lpstr>Math module</vt:lpstr>
      <vt:lpstr>Random Module</vt:lpstr>
      <vt:lpstr>Turtle module</vt:lpstr>
      <vt:lpstr>Tkinter module (requested)</vt:lpstr>
      <vt:lpstr>Third party modules</vt:lpstr>
      <vt:lpstr>PyGame (requested)</vt:lpstr>
      <vt:lpstr>PowerPoint Presentation</vt:lpstr>
      <vt:lpstr>Module vs package vs library vs framework</vt:lpstr>
      <vt:lpstr>Mini Test</vt:lpstr>
      <vt:lpstr>Additional Resources</vt:lpstr>
      <vt:lpstr>Preview of Next Week!!</vt:lpstr>
      <vt:lpstr>THANK YOU FOR STICKING TILL THE END!!!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Arfa Kazi</dc:creator>
  <cp:lastModifiedBy>Arfa Kazi</cp:lastModifiedBy>
  <cp:revision>13</cp:revision>
  <dcterms:created xsi:type="dcterms:W3CDTF">2024-07-01T09:39:52Z</dcterms:created>
  <dcterms:modified xsi:type="dcterms:W3CDTF">2024-07-21T11:06:36Z</dcterms:modified>
</cp:coreProperties>
</file>